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indent="0" algn="l" defTabSz="914400">
      <a:defRPr sz="1800" kern="1200">
        <a:solidFill>
          <a:schemeClr val="tx1"/>
        </a:solidFill>
        <a:latin typeface="+mn-lt"/>
        <a:ea typeface="+mn-ea"/>
        <a:cs typeface="+mn-cs"/>
      </a:defRPr>
    </a:lvl1pPr>
    <a:lvl2pPr marL="457200" indent="0" algn="l" defTabSz="914400">
      <a:defRPr sz="1800" kern="1200">
        <a:solidFill>
          <a:schemeClr val="tx1"/>
        </a:solidFill>
        <a:latin typeface="+mn-lt"/>
        <a:ea typeface="+mn-ea"/>
        <a:cs typeface="+mn-cs"/>
      </a:defRPr>
    </a:lvl2pPr>
    <a:lvl3pPr marL="914400" indent="0" algn="l" defTabSz="914400">
      <a:defRPr sz="1800" kern="1200">
        <a:solidFill>
          <a:schemeClr val="tx1"/>
        </a:solidFill>
        <a:latin typeface="+mn-lt"/>
        <a:ea typeface="+mn-ea"/>
        <a:cs typeface="+mn-cs"/>
      </a:defRPr>
    </a:lvl3pPr>
    <a:lvl4pPr marL="1371600" indent="0" algn="l" defTabSz="914400">
      <a:defRPr sz="1800" kern="1200">
        <a:solidFill>
          <a:schemeClr val="tx1"/>
        </a:solidFill>
        <a:latin typeface="+mn-lt"/>
        <a:ea typeface="+mn-ea"/>
        <a:cs typeface="+mn-cs"/>
      </a:defRPr>
    </a:lvl4pPr>
    <a:lvl5pPr marL="1828800" indent="0" algn="l" defTabSz="914400">
      <a:defRPr sz="1800" kern="1200">
        <a:solidFill>
          <a:schemeClr val="tx1"/>
        </a:solidFill>
        <a:latin typeface="+mn-lt"/>
        <a:ea typeface="+mn-ea"/>
        <a:cs typeface="+mn-cs"/>
      </a:defRPr>
    </a:lvl5pPr>
    <a:lvl6pPr marL="2286000" indent="0" algn="l" defTabSz="914400">
      <a:defRPr sz="1800" kern="1200">
        <a:solidFill>
          <a:schemeClr val="tx1"/>
        </a:solidFill>
        <a:latin typeface="+mn-lt"/>
        <a:ea typeface="+mn-ea"/>
        <a:cs typeface="+mn-cs"/>
      </a:defRPr>
    </a:lvl6pPr>
    <a:lvl7pPr marL="2743200" indent="0" algn="l" defTabSz="914400">
      <a:defRPr sz="1800" kern="1200">
        <a:solidFill>
          <a:schemeClr val="tx1"/>
        </a:solidFill>
        <a:latin typeface="+mn-lt"/>
        <a:ea typeface="+mn-ea"/>
        <a:cs typeface="+mn-cs"/>
      </a:defRPr>
    </a:lvl7pPr>
    <a:lvl8pPr marL="3200400" indent="0" algn="l" defTabSz="914400">
      <a:defRPr sz="1800" kern="1200">
        <a:solidFill>
          <a:schemeClr val="tx1"/>
        </a:solidFill>
        <a:latin typeface="+mn-lt"/>
        <a:ea typeface="+mn-ea"/>
        <a:cs typeface="+mn-cs"/>
      </a:defRPr>
    </a:lvl8pPr>
    <a:lvl9pPr marL="3657600" indent="0" algn="l" defTabSz="914400">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prstGeom prst="rect">
            <a:avLst/>
          </a:prstGeom>
        </p:spPr>
        <p:txBody>
          <a:bodyPr/>
          <a:lstStyle/>
          <a:p>
            <a:endParaRPr/>
          </a:p>
        </p:txBody>
      </p:sp>
      <p:sp>
        <p:nvSpPr>
          <p:cNvPr id="3" name="Date Placeholder"/>
          <p:cNvSpPr>
            <a:spLocks noGrp="1"/>
          </p:cNvSpPr>
          <p:nvPr>
            <p:ph type="dt" sz="quarter" idx="1"/>
          </p:nvPr>
        </p:nvSpPr>
        <p:spPr>
          <a:prstGeom prst="rect">
            <a:avLst/>
          </a:prstGeom>
        </p:spPr>
        <p:txBody>
          <a:bodyPr/>
          <a:lstStyle/>
          <a:p>
            <a:endParaRPr/>
          </a:p>
        </p:txBody>
      </p:sp>
      <p:sp>
        <p:nvSpPr>
          <p:cNvPr id="4" name="Slide Image Placeholder"/>
          <p:cNvSpPr>
            <a:spLocks noGrp="1" noRot="1" noChangeAspect="1"/>
          </p:cNvSpPr>
          <p:nvPr>
            <p:ph type="sldImg" idx="2"/>
          </p:nvPr>
        </p:nvSpPr>
        <p:spPr>
          <a:prstGeom prst="rect">
            <a:avLst/>
          </a:prstGeom>
        </p:spPr>
        <p:txBody>
          <a:bodyPr/>
          <a:lstStyle/>
          <a:p>
            <a:endParaRPr/>
          </a:p>
        </p:txBody>
      </p:sp>
      <p:sp>
        <p:nvSpPr>
          <p:cNvPr id="5" name="Notes Placeholder"/>
          <p:cNvSpPr>
            <a:spLocks noGrp="1"/>
          </p:cNvSpPr>
          <p:nvPr>
            <p:ph type="body" sz="quarter" idx="3"/>
          </p:nvPr>
        </p:nvSpPr>
        <p:spPr>
          <a:prstGeom prst="rect">
            <a:avLst/>
          </a:prstGeom>
        </p:spPr>
        <p:txBody>
          <a:bodyPr/>
          <a:lstStyle/>
          <a:p>
            <a:endParaRPr/>
          </a:p>
        </p:txBody>
      </p:sp>
      <p:sp>
        <p:nvSpPr>
          <p:cNvPr id="6" name="Footer Placeholder"/>
          <p:cNvSpPr>
            <a:spLocks noGrp="1"/>
          </p:cNvSpPr>
          <p:nvPr>
            <p:ph type="ftr" sz="quarter" idx="4"/>
          </p:nvPr>
        </p:nvSpPr>
        <p:spPr>
          <a:prstGeom prst="rect">
            <a:avLst/>
          </a:prstGeom>
        </p:spPr>
        <p:txBody>
          <a:bodyPr/>
          <a:lstStyle/>
          <a:p>
            <a:endParaRPr/>
          </a:p>
        </p:txBody>
      </p:sp>
      <p:sp>
        <p:nvSpPr>
          <p:cNvPr id="7" name="Slide Number Placeholder"/>
          <p:cNvSpPr>
            <a:spLocks noGrp="1"/>
          </p:cNvSpPr>
          <p:nvPr>
            <p:ph type="sldNum" sz="quarter" idx="5"/>
          </p:nvPr>
        </p:nvSpPr>
        <p:spPr>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a:lnSpc>
          <a:spcPct val="90000"/>
        </a:lnSpc>
        <a:spcBef>
          <a:spcPts val="0"/>
        </a:spcBef>
        <a:buNone/>
        <a:defRPr sz="4400">
          <a:solidFill>
            <a:schemeClr val="tx1"/>
          </a:solidFill>
          <a:latin typeface="+mj-lt"/>
          <a:ea typeface="+mj-lt"/>
          <a:cs typeface="+mj-lt"/>
        </a:defRPr>
      </a:lvl1pPr>
    </p:titleStyle>
    <p:bodyStyle>
      <a:lvl1pPr marL="228600" indent="-228600" algn="l">
        <a:lnSpc>
          <a:spcPct val="90000"/>
        </a:lnSpc>
        <a:spcBef>
          <a:spcPts val="1000"/>
        </a:spcBef>
        <a:buChar char="•"/>
        <a:defRPr sz="2800">
          <a:solidFill>
            <a:schemeClr val="tx1"/>
          </a:solidFill>
          <a:latin typeface="+mn-lt"/>
          <a:ea typeface="+mn-lt"/>
          <a:cs typeface="+mn-lt"/>
        </a:defRPr>
      </a:lvl1pPr>
      <a:lvl2pPr marL="685800" indent="-228600" algn="l">
        <a:lnSpc>
          <a:spcPct val="90000"/>
        </a:lnSpc>
        <a:spcBef>
          <a:spcPts val="500"/>
        </a:spcBef>
        <a:buChar char="•"/>
        <a:defRPr sz="2400">
          <a:solidFill>
            <a:schemeClr val="tx1"/>
          </a:solidFill>
          <a:latin typeface="+mn-lt"/>
          <a:ea typeface="+mn-lt"/>
          <a:cs typeface="+mn-lt"/>
        </a:defRPr>
      </a:lvl2pPr>
      <a:lvl3pPr marL="1143000" indent="-228600" algn="l">
        <a:lnSpc>
          <a:spcPct val="90000"/>
        </a:lnSpc>
        <a:spcBef>
          <a:spcPts val="500"/>
        </a:spcBef>
        <a:buChar char="•"/>
        <a:defRPr sz="2000">
          <a:solidFill>
            <a:schemeClr val="tx1"/>
          </a:solidFill>
          <a:latin typeface="+mn-lt"/>
          <a:ea typeface="+mn-lt"/>
          <a:cs typeface="+mn-lt"/>
        </a:defRPr>
      </a:lvl3pPr>
      <a:lvl4pPr marL="1600200" indent="-228600" algn="l">
        <a:lnSpc>
          <a:spcPct val="90000"/>
        </a:lnSpc>
        <a:spcBef>
          <a:spcPts val="500"/>
        </a:spcBef>
        <a:buChar char="•"/>
        <a:defRPr sz="1800">
          <a:solidFill>
            <a:schemeClr val="tx1"/>
          </a:solidFill>
          <a:latin typeface="+mn-lt"/>
          <a:ea typeface="+mn-lt"/>
          <a:cs typeface="+mn-lt"/>
        </a:defRPr>
      </a:lvl4pPr>
      <a:lvl5pPr marL="2057400" indent="-228600" algn="l">
        <a:lnSpc>
          <a:spcPct val="90000"/>
        </a:lnSpc>
        <a:spcBef>
          <a:spcPts val="500"/>
        </a:spcBef>
        <a:buChar char="•"/>
        <a:defRPr sz="1800">
          <a:solidFill>
            <a:schemeClr val="tx1"/>
          </a:solidFill>
          <a:latin typeface="+mn-lt"/>
          <a:ea typeface="+mn-lt"/>
          <a:cs typeface="+mn-lt"/>
        </a:defRPr>
      </a:lvl5pPr>
      <a:lvl6pPr marL="2514600" indent="-228600" algn="l">
        <a:lnSpc>
          <a:spcPct val="90000"/>
        </a:lnSpc>
        <a:spcBef>
          <a:spcPts val="500"/>
        </a:spcBef>
        <a:buChar char="•"/>
        <a:defRPr sz="1800">
          <a:solidFill>
            <a:schemeClr val="tx1"/>
          </a:solidFill>
          <a:latin typeface="+mn-lt"/>
          <a:ea typeface="+mn-lt"/>
          <a:cs typeface="+mn-lt"/>
        </a:defRPr>
      </a:lvl6pPr>
      <a:lvl7pPr marL="2971800" indent="-228600" algn="l">
        <a:lnSpc>
          <a:spcPct val="90000"/>
        </a:lnSpc>
        <a:spcBef>
          <a:spcPts val="500"/>
        </a:spcBef>
        <a:buChar char="•"/>
        <a:defRPr sz="1800">
          <a:solidFill>
            <a:schemeClr val="tx1"/>
          </a:solidFill>
          <a:latin typeface="+mn-lt"/>
          <a:ea typeface="+mn-lt"/>
          <a:cs typeface="+mn-lt"/>
        </a:defRPr>
      </a:lvl7pPr>
      <a:lvl8pPr marL="3429000" indent="-228600" algn="l">
        <a:lnSpc>
          <a:spcPct val="90000"/>
        </a:lnSpc>
        <a:spcBef>
          <a:spcPts val="500"/>
        </a:spcBef>
        <a:buChar char="•"/>
        <a:defRPr sz="1800">
          <a:solidFill>
            <a:schemeClr val="tx1"/>
          </a:solidFill>
          <a:latin typeface="+mn-lt"/>
          <a:ea typeface="+mn-lt"/>
          <a:cs typeface="+mn-lt"/>
        </a:defRPr>
      </a:lvl8pPr>
      <a:lvl9pPr marL="3886200" indent="-228600" algn="l">
        <a:lnSpc>
          <a:spcPct val="90000"/>
        </a:lnSpc>
        <a:spcBef>
          <a:spcPts val="500"/>
        </a:spcBef>
        <a:buChar char="•"/>
        <a:defRPr sz="1800">
          <a:solidFill>
            <a:schemeClr val="tx1"/>
          </a:solidFill>
          <a:latin typeface="+mn-lt"/>
          <a:ea typeface="+mn-lt"/>
          <a:cs typeface="+mn-lt"/>
        </a:defRPr>
      </a:lvl9pPr>
    </p:bodyStyle>
    <p:otherStyle>
      <a:lvl1pPr marL="0" algn="l">
        <a:buNone/>
        <a:defRPr sz="1800">
          <a:solidFill>
            <a:schemeClr val="tx1"/>
          </a:solidFill>
          <a:latin typeface="+mn-lt"/>
          <a:ea typeface="+mn-lt"/>
          <a:cs typeface="+mn-lt"/>
        </a:defRPr>
      </a:lvl1pPr>
      <a:lvl2pPr marL="457200" algn="l">
        <a:buNone/>
        <a:defRPr sz="1800">
          <a:solidFill>
            <a:schemeClr val="tx1"/>
          </a:solidFill>
          <a:latin typeface="+mn-lt"/>
          <a:ea typeface="+mn-lt"/>
          <a:cs typeface="+mn-lt"/>
        </a:defRPr>
      </a:lvl2pPr>
      <a:lvl3pPr marL="914400" algn="l">
        <a:buNone/>
        <a:defRPr sz="1800">
          <a:solidFill>
            <a:schemeClr val="tx1"/>
          </a:solidFill>
          <a:latin typeface="+mn-lt"/>
          <a:ea typeface="+mn-lt"/>
          <a:cs typeface="+mn-lt"/>
        </a:defRPr>
      </a:lvl3pPr>
      <a:lvl4pPr marL="1371600" algn="l">
        <a:buNone/>
        <a:defRPr sz="1800">
          <a:solidFill>
            <a:schemeClr val="tx1"/>
          </a:solidFill>
          <a:latin typeface="+mn-lt"/>
          <a:ea typeface="+mn-lt"/>
          <a:cs typeface="+mn-lt"/>
        </a:defRPr>
      </a:lvl4pPr>
      <a:lvl5pPr marL="1828800" algn="l">
        <a:buNone/>
        <a:defRPr sz="1800">
          <a:solidFill>
            <a:schemeClr val="tx1"/>
          </a:solidFill>
          <a:latin typeface="+mn-lt"/>
          <a:ea typeface="+mn-lt"/>
          <a:cs typeface="+mn-lt"/>
        </a:defRPr>
      </a:lvl5pPr>
      <a:lvl6pPr marL="2286000" algn="l">
        <a:buNone/>
        <a:defRPr sz="1800">
          <a:solidFill>
            <a:schemeClr val="tx1"/>
          </a:solidFill>
          <a:latin typeface="+mn-lt"/>
          <a:ea typeface="+mn-lt"/>
          <a:cs typeface="+mn-lt"/>
        </a:defRPr>
      </a:lvl6pPr>
      <a:lvl7pPr marL="2743200" algn="l">
        <a:buNone/>
        <a:defRPr sz="1800">
          <a:solidFill>
            <a:schemeClr val="tx1"/>
          </a:solidFill>
          <a:latin typeface="+mn-lt"/>
          <a:ea typeface="+mn-lt"/>
          <a:cs typeface="+mn-lt"/>
        </a:defRPr>
      </a:lvl7pPr>
      <a:lvl8pPr marL="3200400" algn="l">
        <a:buNone/>
        <a:defRPr sz="1800">
          <a:solidFill>
            <a:schemeClr val="tx1"/>
          </a:solidFill>
          <a:latin typeface="+mn-lt"/>
          <a:ea typeface="+mn-lt"/>
          <a:cs typeface="+mn-lt"/>
        </a:defRPr>
      </a:lvl8pPr>
      <a:lvl9pPr marL="3657600" algn="l">
        <a:buNone/>
        <a:defRPr sz="1800">
          <a:solidFill>
            <a:schemeClr val="tx1"/>
          </a:solidFill>
          <a:latin typeface="+mn-lt"/>
          <a:ea typeface="+mn-lt"/>
          <a:cs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3.jpeg"/><Relationship Id="rId7" Type="http://schemas.openxmlformats.org/officeDocument/2006/relationships/image" Target="../media/image47.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49.svg"/><Relationship Id="rId5" Type="http://schemas.openxmlformats.org/officeDocument/2006/relationships/image" Target="../media/image45.sv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8.jpe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9.svg"/><Relationship Id="rId11" Type="http://schemas.openxmlformats.org/officeDocument/2006/relationships/image" Target="../media/image64.png"/><Relationship Id="rId5" Type="http://schemas.openxmlformats.org/officeDocument/2006/relationships/image" Target="../media/image48.png"/><Relationship Id="rId10" Type="http://schemas.openxmlformats.org/officeDocument/2006/relationships/image" Target="../media/image63.svg"/><Relationship Id="rId4" Type="http://schemas.openxmlformats.org/officeDocument/2006/relationships/image" Target="../media/image59.pn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5.jpeg"/><Relationship Id="rId7" Type="http://schemas.openxmlformats.org/officeDocument/2006/relationships/image" Target="../media/image6.sv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1.svg"/><Relationship Id="rId5" Type="http://schemas.openxmlformats.org/officeDocument/2006/relationships/image" Target="../media/image27.sv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talogue-cover" descr="catalogue cover.pn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6682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rcRect l="20833" r="20833"/>
          <a:stretch>
            <a:fillRect/>
          </a:stretch>
        </p:blipFill>
        <p:spPr>
          <a:xfrm>
            <a:off x="0" y="0"/>
            <a:ext cx="4000500" cy="6858000"/>
          </a:xfrm>
          <a:prstGeom prst="rect">
            <a:avLst/>
          </a:prstGeom>
        </p:spPr>
      </p:pic>
      <p:sp>
        <p:nvSpPr>
          <p:cNvPr id="2" name="Rectangle 1">
            <a:extLst>
              <a:ext uri="{FF2B5EF4-FFF2-40B4-BE49-F238E27FC236}">
                <a16:creationId xmlns:a16="http://schemas.microsoft.com/office/drawing/2014/main" id="{7B2FCED3-1B5A-4771-9FFD-F0B6E22D9C5F}"/>
              </a:ext>
            </a:extLst>
          </p:cNvPr>
          <p:cNvSpPr>
            <a:spLocks noGrp="1"/>
          </p:cNvSpPr>
          <p:nvPr/>
        </p:nvSpPr>
        <p:spPr>
          <a:xfrm>
            <a:off x="0" y="0"/>
            <a:ext cx="4000500" cy="6858000"/>
          </a:xfrm>
          <a:prstGeom prst="rect">
            <a:avLst/>
          </a:prstGeom>
          <a:solidFill>
            <a:srgbClr val="111418">
              <a:alpha val="39608"/>
            </a:srgbClr>
          </a:solidFill>
          <a:ln w="0">
            <a:solidFill>
              <a:srgbClr val="000000">
                <a:alpha val="0"/>
              </a:srgbClr>
            </a:solidFill>
            <a:prstDash val="solid"/>
          </a:ln>
        </p:spPr>
      </p:sp>
      <p:sp>
        <p:nvSpPr>
          <p:cNvPr id="3" name="Rectangle 2">
            <a:extLst>
              <a:ext uri="{FF2B5EF4-FFF2-40B4-BE49-F238E27FC236}">
                <a16:creationId xmlns:a16="http://schemas.microsoft.com/office/drawing/2014/main" id="{40EF189B-E787-4E02-A491-399F25B31CA6}"/>
              </a:ext>
            </a:extLst>
          </p:cNvPr>
          <p:cNvSpPr>
            <a:spLocks noGrp="1"/>
          </p:cNvSpPr>
          <p:nvPr/>
        </p:nvSpPr>
        <p:spPr>
          <a:xfrm>
            <a:off x="4000500" y="0"/>
            <a:ext cx="8191500" cy="6858000"/>
          </a:xfrm>
          <a:prstGeom prst="rect">
            <a:avLst/>
          </a:prstGeom>
          <a:solidFill>
            <a:srgbClr val="F7F4EE"/>
          </a:solidFill>
          <a:ln w="0">
            <a:solidFill>
              <a:srgbClr val="000000">
                <a:alpha val="0"/>
              </a:srgbClr>
            </a:solidFill>
            <a:prstDash val="solid"/>
          </a:ln>
        </p:spPr>
      </p:sp>
      <p:sp>
        <p:nvSpPr>
          <p:cNvPr id="4" name="kicker-addons-marker">
            <a:extLst>
              <a:ext uri="{FF2B5EF4-FFF2-40B4-BE49-F238E27FC236}">
                <a16:creationId xmlns:a16="http://schemas.microsoft.com/office/drawing/2014/main" id="{7CE21F0C-1C8F-4AEE-B22C-848A15454E17}"/>
              </a:ext>
            </a:extLst>
          </p:cNvPr>
          <p:cNvSpPr>
            <a:spLocks noGrp="1"/>
          </p:cNvSpPr>
          <p:nvPr/>
        </p:nvSpPr>
        <p:spPr>
          <a:xfrm>
            <a:off x="4514850" y="581025"/>
            <a:ext cx="266700" cy="28575"/>
          </a:xfrm>
          <a:prstGeom prst="rect">
            <a:avLst/>
          </a:prstGeom>
          <a:solidFill>
            <a:srgbClr val="F58220"/>
          </a:solidFill>
          <a:ln w="0">
            <a:solidFill>
              <a:srgbClr val="000000">
                <a:alpha val="0"/>
              </a:srgbClr>
            </a:solidFill>
            <a:prstDash val="solid"/>
          </a:ln>
        </p:spPr>
      </p:sp>
      <p:sp>
        <p:nvSpPr>
          <p:cNvPr id="5" name="kicker-addons-label">
            <a:extLst>
              <a:ext uri="{FF2B5EF4-FFF2-40B4-BE49-F238E27FC236}">
                <a16:creationId xmlns:a16="http://schemas.microsoft.com/office/drawing/2014/main" id="{757D704E-7B2A-40D2-ACA0-9382AADB9759}"/>
              </a:ext>
            </a:extLst>
          </p:cNvPr>
          <p:cNvSpPr>
            <a:spLocks noGrp="1"/>
          </p:cNvSpPr>
          <p:nvPr/>
        </p:nvSpPr>
        <p:spPr>
          <a:xfrm>
            <a:off x="4914900" y="514350"/>
            <a:ext cx="3429000" cy="171450"/>
          </a:xfrm>
          <a:prstGeom prst="rect">
            <a:avLst/>
          </a:prstGeom>
          <a:solidFill>
            <a:srgbClr val="000000">
              <a:alpha val="0"/>
            </a:srgbClr>
          </a:solidFill>
          <a:ln w="0">
            <a:solidFill>
              <a:srgbClr val="000000">
                <a:alpha val="0"/>
              </a:srgbClr>
            </a:solidFill>
            <a:prstDash val="solid"/>
          </a:ln>
        </p:spPr>
        <p:txBody>
          <a:bodyPr lIns="0" tIns="0" rIns="0" bIns="0" anchor="ctr"/>
          <a:lstStyle/>
          <a:p>
            <a:pPr algn="l">
              <a:defRPr sz="900" b="1">
                <a:solidFill>
                  <a:srgbClr val="6E7478"/>
                </a:solidFill>
                <a:latin typeface="Aptos"/>
                <a:ea typeface="Aptos"/>
                <a:cs typeface="Aptos"/>
              </a:defRPr>
            </a:pPr>
            <a:r>
              <a:rPr sz="900" b="1">
                <a:solidFill>
                  <a:srgbClr val="6E7478"/>
                </a:solidFill>
                <a:latin typeface="Aptos"/>
                <a:ea typeface="Aptos"/>
                <a:cs typeface="Aptos"/>
              </a:rPr>
              <a:t>SERVICES À LA DEMANDE</a:t>
            </a:r>
          </a:p>
        </p:txBody>
      </p:sp>
      <p:sp>
        <p:nvSpPr>
          <p:cNvPr id="6" name="Rectangle 5">
            <a:extLst>
              <a:ext uri="{FF2B5EF4-FFF2-40B4-BE49-F238E27FC236}">
                <a16:creationId xmlns:a16="http://schemas.microsoft.com/office/drawing/2014/main" id="{BBB0999A-65EB-488D-94A3-9CE7BF5D176F}"/>
              </a:ext>
            </a:extLst>
          </p:cNvPr>
          <p:cNvSpPr>
            <a:spLocks noGrp="1"/>
          </p:cNvSpPr>
          <p:nvPr/>
        </p:nvSpPr>
        <p:spPr>
          <a:xfrm>
            <a:off x="4514850" y="876300"/>
            <a:ext cx="6572250" cy="9906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92000"/>
              </a:lnSpc>
              <a:buNone/>
              <a:defRPr sz="3150" b="1">
                <a:solidFill>
                  <a:srgbClr val="111418"/>
                </a:solidFill>
                <a:latin typeface="Aptos Display"/>
                <a:ea typeface="Aptos Display"/>
                <a:cs typeface="Aptos Display"/>
              </a:defRPr>
            </a:pPr>
            <a:r>
              <a:rPr sz="3150" b="1">
                <a:solidFill>
                  <a:srgbClr val="111418"/>
                </a:solidFill>
                <a:latin typeface="Aptos Display"/>
                <a:ea typeface="Aptos Display"/>
                <a:cs typeface="Aptos Display"/>
              </a:rPr>
              <a:t>Les demandes ponctuelles restent cadrées, chiffrées et approuvées.</a:t>
            </a:r>
          </a:p>
        </p:txBody>
      </p:sp>
      <p:sp>
        <p:nvSpPr>
          <p:cNvPr id="7" name="Rectangle 6">
            <a:extLst>
              <a:ext uri="{FF2B5EF4-FFF2-40B4-BE49-F238E27FC236}">
                <a16:creationId xmlns:a16="http://schemas.microsoft.com/office/drawing/2014/main" id="{42AAB271-CE35-428A-AE77-885B7A47D57E}"/>
              </a:ext>
            </a:extLst>
          </p:cNvPr>
          <p:cNvSpPr>
            <a:spLocks noGrp="1"/>
          </p:cNvSpPr>
          <p:nvPr/>
        </p:nvSpPr>
        <p:spPr>
          <a:xfrm>
            <a:off x="4533900" y="1962150"/>
            <a:ext cx="5905500" cy="5143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350" b="0">
                <a:solidFill>
                  <a:srgbClr val="2E3338"/>
                </a:solidFill>
                <a:latin typeface="Aptos"/>
                <a:ea typeface="Aptos"/>
                <a:cs typeface="Aptos"/>
              </a:defRPr>
            </a:pPr>
            <a:r>
              <a:rPr sz="1350" b="0">
                <a:solidFill>
                  <a:srgbClr val="2E3338"/>
                </a:solidFill>
                <a:latin typeface="Aptos"/>
                <a:ea typeface="Aptos"/>
                <a:cs typeface="Aptos"/>
              </a:rPr>
              <a:t>La base du mandat reste claire. Les besoins ponctuels peuvent être ajoutés sans créer de zone grise dans le contrat récurrent.</a:t>
            </a:r>
          </a:p>
        </p:txBody>
      </p:sp>
      <p:sp>
        <p:nvSpPr>
          <p:cNvPr id="8" name="Rectangle 7">
            <a:extLst>
              <a:ext uri="{FF2B5EF4-FFF2-40B4-BE49-F238E27FC236}">
                <a16:creationId xmlns:a16="http://schemas.microsoft.com/office/drawing/2014/main" id="{FDC66438-9715-44A0-BF36-656E5723E1BD}"/>
              </a:ext>
            </a:extLst>
          </p:cNvPr>
          <p:cNvSpPr>
            <a:spLocks noGrp="1"/>
          </p:cNvSpPr>
          <p:nvPr/>
        </p:nvSpPr>
        <p:spPr>
          <a:xfrm>
            <a:off x="4514850" y="3028950"/>
            <a:ext cx="2952750" cy="1028700"/>
          </a:xfrm>
          <a:prstGeom prst="rect">
            <a:avLst/>
          </a:prstGeom>
          <a:solidFill>
            <a:srgbClr val="FFFFFF"/>
          </a:solidFill>
          <a:ln w="9525">
            <a:solidFill>
              <a:srgbClr val="D8D1C7"/>
            </a:solidFill>
            <a:prstDash val="solid"/>
          </a:ln>
        </p:spPr>
      </p:sp>
      <p:sp>
        <p:nvSpPr>
          <p:cNvPr id="9" name="Rectangle 8">
            <a:extLst>
              <a:ext uri="{FF2B5EF4-FFF2-40B4-BE49-F238E27FC236}">
                <a16:creationId xmlns:a16="http://schemas.microsoft.com/office/drawing/2014/main" id="{F939F6E5-FF09-46E8-AF37-63A06BC017DB}"/>
              </a:ext>
            </a:extLst>
          </p:cNvPr>
          <p:cNvSpPr>
            <a:spLocks noGrp="1"/>
          </p:cNvSpPr>
          <p:nvPr/>
        </p:nvSpPr>
        <p:spPr>
          <a:xfrm>
            <a:off x="4648200" y="3143250"/>
            <a:ext cx="21336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00" b="1">
                <a:solidFill>
                  <a:srgbClr val="C85F13"/>
                </a:solidFill>
                <a:latin typeface="Aptos"/>
                <a:ea typeface="Aptos"/>
                <a:cs typeface="Aptos"/>
              </a:defRPr>
            </a:pPr>
            <a:r>
              <a:rPr sz="900" b="1">
                <a:solidFill>
                  <a:srgbClr val="C85F13"/>
                </a:solidFill>
                <a:latin typeface="Aptos"/>
                <a:ea typeface="Aptos"/>
                <a:cs typeface="Aptos"/>
              </a:rPr>
              <a:t>Ménage privé à la demande</a:t>
            </a:r>
          </a:p>
        </p:txBody>
      </p:sp>
      <p:sp>
        <p:nvSpPr>
          <p:cNvPr id="10" name="Rectangle 9">
            <a:extLst>
              <a:ext uri="{FF2B5EF4-FFF2-40B4-BE49-F238E27FC236}">
                <a16:creationId xmlns:a16="http://schemas.microsoft.com/office/drawing/2014/main" id="{2C851818-F2DC-4634-8419-12C123BE90FC}"/>
              </a:ext>
            </a:extLst>
          </p:cNvPr>
          <p:cNvSpPr>
            <a:spLocks noGrp="1"/>
          </p:cNvSpPr>
          <p:nvPr/>
        </p:nvSpPr>
        <p:spPr>
          <a:xfrm>
            <a:off x="4648200" y="3352800"/>
            <a:ext cx="2133600" cy="6286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080" b="0">
                <a:solidFill>
                  <a:srgbClr val="2E3338"/>
                </a:solidFill>
                <a:latin typeface="Aptos"/>
                <a:ea typeface="Aptos"/>
                <a:cs typeface="Aptos"/>
              </a:defRPr>
            </a:pPr>
            <a:r>
              <a:rPr sz="1080" b="0">
                <a:solidFill>
                  <a:srgbClr val="2E3338"/>
                </a:solidFill>
                <a:latin typeface="Aptos"/>
                <a:ea typeface="Aptos"/>
                <a:cs typeface="Aptos"/>
              </a:rPr>
              <a:t>Nettoyage d'unité, préparation avant visite, départ/arrivée, assistance après déménagement.</a:t>
            </a:r>
          </a:p>
        </p:txBody>
      </p:sp>
      <p:pic>
        <p:nvPicPr>
          <p:cNvPr id="11" name="Graphic 10"/>
          <p:cNvPicPr>
            <a:picLocks noChangeAspect="1"/>
          </p:cNvPicPr>
          <p:nvPr/>
        </p:nvPicPr>
        <p:blipFill>
          <a:blip r:embed="rId4">
            <a:extLst>
              <a:ext uri="{96DAC541-7B7A-43D3-8B79-37D633B846F1}">
                <asvg:svgBlip xmlns:asvg="http://schemas.microsoft.com/office/drawing/2016/SVG/main" r:embed="rId5"/>
              </a:ext>
            </a:extLst>
          </a:blip>
          <a:stretch/>
        </p:blipFill>
        <p:spPr>
          <a:xfrm>
            <a:off x="6934200" y="3162300"/>
            <a:ext cx="247650" cy="247650"/>
          </a:xfrm>
          <a:prstGeom prst="rect">
            <a:avLst/>
          </a:prstGeom>
        </p:spPr>
      </p:pic>
      <p:sp>
        <p:nvSpPr>
          <p:cNvPr id="12" name="Rectangle 11">
            <a:extLst>
              <a:ext uri="{FF2B5EF4-FFF2-40B4-BE49-F238E27FC236}">
                <a16:creationId xmlns:a16="http://schemas.microsoft.com/office/drawing/2014/main" id="{15CC4BD8-315F-4A3D-BDF6-3964F2D1C522}"/>
              </a:ext>
            </a:extLst>
          </p:cNvPr>
          <p:cNvSpPr>
            <a:spLocks noGrp="1"/>
          </p:cNvSpPr>
          <p:nvPr/>
        </p:nvSpPr>
        <p:spPr>
          <a:xfrm>
            <a:off x="7848600" y="3028950"/>
            <a:ext cx="2952750" cy="1028700"/>
          </a:xfrm>
          <a:prstGeom prst="rect">
            <a:avLst/>
          </a:prstGeom>
          <a:solidFill>
            <a:srgbClr val="FFFFFF"/>
          </a:solidFill>
          <a:ln w="9525">
            <a:solidFill>
              <a:srgbClr val="D8D1C7"/>
            </a:solidFill>
            <a:prstDash val="solid"/>
          </a:ln>
        </p:spPr>
      </p:sp>
      <p:sp>
        <p:nvSpPr>
          <p:cNvPr id="13" name="Rectangle 12">
            <a:extLst>
              <a:ext uri="{FF2B5EF4-FFF2-40B4-BE49-F238E27FC236}">
                <a16:creationId xmlns:a16="http://schemas.microsoft.com/office/drawing/2014/main" id="{D7AE844A-E59B-4BE0-9986-29ADD5995707}"/>
              </a:ext>
            </a:extLst>
          </p:cNvPr>
          <p:cNvSpPr>
            <a:spLocks noGrp="1"/>
          </p:cNvSpPr>
          <p:nvPr/>
        </p:nvSpPr>
        <p:spPr>
          <a:xfrm>
            <a:off x="7981950" y="3143250"/>
            <a:ext cx="21336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00" b="1">
                <a:solidFill>
                  <a:srgbClr val="C85F13"/>
                </a:solidFill>
                <a:latin typeface="Aptos"/>
                <a:ea typeface="Aptos"/>
                <a:cs typeface="Aptos"/>
              </a:defRPr>
            </a:pPr>
            <a:r>
              <a:rPr sz="900" b="1">
                <a:solidFill>
                  <a:srgbClr val="C85F13"/>
                </a:solidFill>
                <a:latin typeface="Aptos"/>
                <a:ea typeface="Aptos"/>
                <a:cs typeface="Aptos"/>
              </a:rPr>
              <a:t>Lavage bacs &amp; conteneurs</a:t>
            </a:r>
          </a:p>
        </p:txBody>
      </p:sp>
      <p:sp>
        <p:nvSpPr>
          <p:cNvPr id="14" name="Rectangle 13">
            <a:extLst>
              <a:ext uri="{FF2B5EF4-FFF2-40B4-BE49-F238E27FC236}">
                <a16:creationId xmlns:a16="http://schemas.microsoft.com/office/drawing/2014/main" id="{BD880755-7FF6-43FF-9FCD-8E92015C2A66}"/>
              </a:ext>
            </a:extLst>
          </p:cNvPr>
          <p:cNvSpPr>
            <a:spLocks noGrp="1"/>
          </p:cNvSpPr>
          <p:nvPr/>
        </p:nvSpPr>
        <p:spPr>
          <a:xfrm>
            <a:off x="7981950" y="3352800"/>
            <a:ext cx="2133600" cy="6286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080" b="0">
                <a:solidFill>
                  <a:srgbClr val="2E3338"/>
                </a:solidFill>
                <a:latin typeface="Aptos"/>
                <a:ea typeface="Aptos"/>
                <a:cs typeface="Aptos"/>
              </a:defRPr>
            </a:pPr>
            <a:r>
              <a:rPr sz="1080" b="0">
                <a:solidFill>
                  <a:srgbClr val="2E3338"/>
                </a:solidFill>
                <a:latin typeface="Aptos"/>
                <a:ea typeface="Aptos"/>
                <a:cs typeface="Aptos"/>
              </a:rPr>
              <a:t>Désinfection de bacs, conteneurs, zones de dépôt et traitements d'odeurs approuvés.</a:t>
            </a:r>
          </a:p>
        </p:txBody>
      </p:sp>
      <p:pic>
        <p:nvPicPr>
          <p:cNvPr id="15" name="Graphic 14"/>
          <p:cNvPicPr>
            <a:picLocks noChangeAspect="1"/>
          </p:cNvPicPr>
          <p:nvPr/>
        </p:nvPicPr>
        <p:blipFill>
          <a:blip r:embed="rId6">
            <a:extLst>
              <a:ext uri="{96DAC541-7B7A-43D3-8B79-37D633B846F1}">
                <asvg:svgBlip xmlns:asvg="http://schemas.microsoft.com/office/drawing/2016/SVG/main" r:embed="rId7"/>
              </a:ext>
            </a:extLst>
          </a:blip>
          <a:stretch/>
        </p:blipFill>
        <p:spPr>
          <a:xfrm>
            <a:off x="10267950" y="3162300"/>
            <a:ext cx="247650" cy="247650"/>
          </a:xfrm>
          <a:prstGeom prst="rect">
            <a:avLst/>
          </a:prstGeom>
        </p:spPr>
      </p:pic>
      <p:sp>
        <p:nvSpPr>
          <p:cNvPr id="16" name="Rectangle 15">
            <a:extLst>
              <a:ext uri="{FF2B5EF4-FFF2-40B4-BE49-F238E27FC236}">
                <a16:creationId xmlns:a16="http://schemas.microsoft.com/office/drawing/2014/main" id="{5EDBFB25-8D6E-42BB-AF5A-5CE57F3B8E23}"/>
              </a:ext>
            </a:extLst>
          </p:cNvPr>
          <p:cNvSpPr>
            <a:spLocks noGrp="1"/>
          </p:cNvSpPr>
          <p:nvPr/>
        </p:nvSpPr>
        <p:spPr>
          <a:xfrm>
            <a:off x="4514850" y="4362450"/>
            <a:ext cx="2952750" cy="1028700"/>
          </a:xfrm>
          <a:prstGeom prst="rect">
            <a:avLst/>
          </a:prstGeom>
          <a:solidFill>
            <a:srgbClr val="FFFFFF"/>
          </a:solidFill>
          <a:ln w="9525">
            <a:solidFill>
              <a:srgbClr val="D8D1C7"/>
            </a:solidFill>
            <a:prstDash val="solid"/>
          </a:ln>
        </p:spPr>
      </p:sp>
      <p:sp>
        <p:nvSpPr>
          <p:cNvPr id="17" name="Rectangle 16">
            <a:extLst>
              <a:ext uri="{FF2B5EF4-FFF2-40B4-BE49-F238E27FC236}">
                <a16:creationId xmlns:a16="http://schemas.microsoft.com/office/drawing/2014/main" id="{4E65B12D-2897-4C46-94A7-BB15B3F00F80}"/>
              </a:ext>
            </a:extLst>
          </p:cNvPr>
          <p:cNvSpPr>
            <a:spLocks noGrp="1"/>
          </p:cNvSpPr>
          <p:nvPr/>
        </p:nvSpPr>
        <p:spPr>
          <a:xfrm>
            <a:off x="4648200" y="4476750"/>
            <a:ext cx="21336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00" b="1">
                <a:solidFill>
                  <a:srgbClr val="C85F13"/>
                </a:solidFill>
                <a:latin typeface="Aptos"/>
                <a:ea typeface="Aptos"/>
                <a:cs typeface="Aptos"/>
              </a:defRPr>
            </a:pPr>
            <a:r>
              <a:rPr sz="900" b="1">
                <a:solidFill>
                  <a:srgbClr val="C85F13"/>
                </a:solidFill>
                <a:latin typeface="Aptos"/>
                <a:ea typeface="Aptos"/>
                <a:cs typeface="Aptos"/>
              </a:rPr>
              <a:t>Remises spécialisées</a:t>
            </a:r>
          </a:p>
        </p:txBody>
      </p:sp>
      <p:sp>
        <p:nvSpPr>
          <p:cNvPr id="18" name="Rectangle 17">
            <a:extLst>
              <a:ext uri="{FF2B5EF4-FFF2-40B4-BE49-F238E27FC236}">
                <a16:creationId xmlns:a16="http://schemas.microsoft.com/office/drawing/2014/main" id="{EFCBA56B-B184-46A9-9129-DD4A2270A6A5}"/>
              </a:ext>
            </a:extLst>
          </p:cNvPr>
          <p:cNvSpPr>
            <a:spLocks noGrp="1"/>
          </p:cNvSpPr>
          <p:nvPr/>
        </p:nvSpPr>
        <p:spPr>
          <a:xfrm>
            <a:off x="4648200" y="4686300"/>
            <a:ext cx="2133600" cy="6286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080" b="0">
                <a:solidFill>
                  <a:srgbClr val="2E3338"/>
                </a:solidFill>
                <a:latin typeface="Aptos"/>
                <a:ea typeface="Aptos"/>
                <a:cs typeface="Aptos"/>
              </a:defRPr>
            </a:pPr>
            <a:r>
              <a:rPr sz="1080" b="0">
                <a:solidFill>
                  <a:srgbClr val="2E3338"/>
                </a:solidFill>
                <a:latin typeface="Aptos"/>
                <a:ea typeface="Aptos"/>
                <a:cs typeface="Aptos"/>
              </a:rPr>
              <a:t>Tâches profondes, tapis, taches persistantes, vitres, pression ou zones après travaux.</a:t>
            </a:r>
          </a:p>
        </p:txBody>
      </p:sp>
      <p:pic>
        <p:nvPicPr>
          <p:cNvPr id="19" name="Graphic 18"/>
          <p:cNvPicPr>
            <a:picLocks noChangeAspect="1"/>
          </p:cNvPicPr>
          <p:nvPr/>
        </p:nvPicPr>
        <p:blipFill>
          <a:blip r:embed="rId8">
            <a:extLst>
              <a:ext uri="{96DAC541-7B7A-43D3-8B79-37D633B846F1}">
                <asvg:svgBlip xmlns:asvg="http://schemas.microsoft.com/office/drawing/2016/SVG/main" r:embed="rId9"/>
              </a:ext>
            </a:extLst>
          </a:blip>
          <a:stretch/>
        </p:blipFill>
        <p:spPr>
          <a:xfrm>
            <a:off x="6934200" y="4495800"/>
            <a:ext cx="247650" cy="247650"/>
          </a:xfrm>
          <a:prstGeom prst="rect">
            <a:avLst/>
          </a:prstGeom>
        </p:spPr>
      </p:pic>
      <p:sp>
        <p:nvSpPr>
          <p:cNvPr id="20" name="Rectangle 19">
            <a:extLst>
              <a:ext uri="{FF2B5EF4-FFF2-40B4-BE49-F238E27FC236}">
                <a16:creationId xmlns:a16="http://schemas.microsoft.com/office/drawing/2014/main" id="{58B02999-720D-4AAF-9A9E-37CA225CBB49}"/>
              </a:ext>
            </a:extLst>
          </p:cNvPr>
          <p:cNvSpPr>
            <a:spLocks noGrp="1"/>
          </p:cNvSpPr>
          <p:nvPr/>
        </p:nvSpPr>
        <p:spPr>
          <a:xfrm>
            <a:off x="7848600" y="4362450"/>
            <a:ext cx="2952750" cy="1028700"/>
          </a:xfrm>
          <a:prstGeom prst="rect">
            <a:avLst/>
          </a:prstGeom>
          <a:solidFill>
            <a:srgbClr val="FFFFFF"/>
          </a:solidFill>
          <a:ln w="9525">
            <a:solidFill>
              <a:srgbClr val="D8D1C7"/>
            </a:solidFill>
            <a:prstDash val="solid"/>
          </a:ln>
        </p:spPr>
      </p:sp>
      <p:sp>
        <p:nvSpPr>
          <p:cNvPr id="21" name="Rectangle 20">
            <a:extLst>
              <a:ext uri="{FF2B5EF4-FFF2-40B4-BE49-F238E27FC236}">
                <a16:creationId xmlns:a16="http://schemas.microsoft.com/office/drawing/2014/main" id="{3DD8FA5C-8F08-460A-93EE-76B398FE2F29}"/>
              </a:ext>
            </a:extLst>
          </p:cNvPr>
          <p:cNvSpPr>
            <a:spLocks noGrp="1"/>
          </p:cNvSpPr>
          <p:nvPr/>
        </p:nvSpPr>
        <p:spPr>
          <a:xfrm>
            <a:off x="7981950" y="4476750"/>
            <a:ext cx="21336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00" b="1">
                <a:solidFill>
                  <a:srgbClr val="C85F13"/>
                </a:solidFill>
                <a:latin typeface="Aptos"/>
                <a:ea typeface="Aptos"/>
                <a:cs typeface="Aptos"/>
              </a:defRPr>
            </a:pPr>
            <a:r>
              <a:rPr sz="900" b="1">
                <a:solidFill>
                  <a:srgbClr val="C85F13"/>
                </a:solidFill>
                <a:latin typeface="Aptos"/>
                <a:ea typeface="Aptos"/>
                <a:cs typeface="Aptos"/>
              </a:rPr>
              <a:t>Page Web dédiée aux résidents</a:t>
            </a:r>
          </a:p>
        </p:txBody>
      </p:sp>
      <p:sp>
        <p:nvSpPr>
          <p:cNvPr id="22" name="Rectangle 21">
            <a:extLst>
              <a:ext uri="{FF2B5EF4-FFF2-40B4-BE49-F238E27FC236}">
                <a16:creationId xmlns:a16="http://schemas.microsoft.com/office/drawing/2014/main" id="{932A1EE5-CEC9-4358-B353-BC8CA49A4B4E}"/>
              </a:ext>
            </a:extLst>
          </p:cNvPr>
          <p:cNvSpPr>
            <a:spLocks noGrp="1"/>
          </p:cNvSpPr>
          <p:nvPr/>
        </p:nvSpPr>
        <p:spPr>
          <a:xfrm>
            <a:off x="7981950" y="4686300"/>
            <a:ext cx="2133600" cy="6286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080" b="0">
                <a:solidFill>
                  <a:srgbClr val="2E3338"/>
                </a:solidFill>
                <a:latin typeface="Aptos"/>
                <a:ea typeface="Aptos"/>
                <a:cs typeface="Aptos"/>
              </a:defRPr>
            </a:pPr>
            <a:r>
              <a:rPr sz="1080" b="0">
                <a:solidFill>
                  <a:srgbClr val="2E3338"/>
                </a:solidFill>
                <a:latin typeface="Aptos"/>
                <a:ea typeface="Aptos"/>
                <a:cs typeface="Aptos"/>
              </a:rPr>
              <a:t>Collecte des préoccupations, analyse des tendances et actions ciblées pour améliorer la satisfaction.</a:t>
            </a:r>
          </a:p>
        </p:txBody>
      </p:sp>
      <p:pic>
        <p:nvPicPr>
          <p:cNvPr id="23" name="Graphic 22"/>
          <p:cNvPicPr>
            <a:picLocks noChangeAspect="1"/>
          </p:cNvPicPr>
          <p:nvPr/>
        </p:nvPicPr>
        <p:blipFill>
          <a:blip r:embed="rId10">
            <a:extLst>
              <a:ext uri="{96DAC541-7B7A-43D3-8B79-37D633B846F1}">
                <asvg:svgBlip xmlns:asvg="http://schemas.microsoft.com/office/drawing/2016/SVG/main" r:embed="rId11"/>
              </a:ext>
            </a:extLst>
          </a:blip>
          <a:stretch/>
        </p:blipFill>
        <p:spPr>
          <a:xfrm>
            <a:off x="10267950" y="4495800"/>
            <a:ext cx="247650" cy="247650"/>
          </a:xfrm>
          <a:prstGeom prst="rect">
            <a:avLst/>
          </a:prstGeom>
        </p:spPr>
      </p:pic>
      <p:sp>
        <p:nvSpPr>
          <p:cNvPr id="24" name="Rectangle 23">
            <a:extLst>
              <a:ext uri="{FF2B5EF4-FFF2-40B4-BE49-F238E27FC236}">
                <a16:creationId xmlns:a16="http://schemas.microsoft.com/office/drawing/2014/main" id="{4F817C42-6628-439C-9D2A-5D60C6D1F173}"/>
              </a:ext>
            </a:extLst>
          </p:cNvPr>
          <p:cNvSpPr>
            <a:spLocks noGrp="1"/>
          </p:cNvSpPr>
          <p:nvPr/>
        </p:nvSpPr>
        <p:spPr>
          <a:xfrm>
            <a:off x="4514850" y="5715000"/>
            <a:ext cx="6286500" cy="590550"/>
          </a:xfrm>
          <a:prstGeom prst="rect">
            <a:avLst/>
          </a:prstGeom>
          <a:solidFill>
            <a:srgbClr val="111418"/>
          </a:solidFill>
          <a:ln w="0">
            <a:solidFill>
              <a:srgbClr val="000000">
                <a:alpha val="0"/>
              </a:srgbClr>
            </a:solidFill>
            <a:prstDash val="solid"/>
          </a:ln>
        </p:spPr>
      </p:sp>
      <p:sp>
        <p:nvSpPr>
          <p:cNvPr id="25" name="Rectangle 24">
            <a:extLst>
              <a:ext uri="{FF2B5EF4-FFF2-40B4-BE49-F238E27FC236}">
                <a16:creationId xmlns:a16="http://schemas.microsoft.com/office/drawing/2014/main" id="{8A4CC3E9-5432-48DC-BD14-5F88ACCBB312}"/>
              </a:ext>
            </a:extLst>
          </p:cNvPr>
          <p:cNvSpPr>
            <a:spLocks noGrp="1"/>
          </p:cNvSpPr>
          <p:nvPr/>
        </p:nvSpPr>
        <p:spPr>
          <a:xfrm>
            <a:off x="4686300" y="5876925"/>
            <a:ext cx="5943600" cy="2286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defRPr sz="1095" b="1">
                <a:solidFill>
                  <a:srgbClr val="FFFFFF"/>
                </a:solidFill>
                <a:latin typeface="Aptos"/>
                <a:ea typeface="Aptos"/>
                <a:cs typeface="Aptos"/>
              </a:defRPr>
            </a:pPr>
            <a:r>
              <a:rPr sz="1095" b="1">
                <a:solidFill>
                  <a:srgbClr val="FFFFFF"/>
                </a:solidFill>
                <a:latin typeface="Aptos"/>
                <a:ea typeface="Aptos"/>
                <a:cs typeface="Aptos"/>
              </a:rPr>
              <a:t>Règle de gestion: toute intervention hors portée est séparée, tarifée et approuvée avant exécution.</a:t>
            </a:r>
          </a:p>
        </p:txBody>
      </p:sp>
      <p:sp>
        <p:nvSpPr>
          <p:cNvPr id="26" name="Rectangle 25">
            <a:extLst>
              <a:ext uri="{FF2B5EF4-FFF2-40B4-BE49-F238E27FC236}">
                <a16:creationId xmlns:a16="http://schemas.microsoft.com/office/drawing/2014/main" id="{00CF7A8A-06DD-41F4-9EFE-59099435F281}"/>
              </a:ext>
            </a:extLst>
          </p:cNvPr>
          <p:cNvSpPr>
            <a:spLocks noGrp="1"/>
          </p:cNvSpPr>
          <p:nvPr/>
        </p:nvSpPr>
        <p:spPr>
          <a:xfrm>
            <a:off x="609600" y="6419850"/>
            <a:ext cx="9334500" cy="9525"/>
          </a:xfrm>
          <a:prstGeom prst="rect">
            <a:avLst/>
          </a:prstGeom>
          <a:solidFill>
            <a:srgbClr val="D8D1C7"/>
          </a:solidFill>
          <a:ln w="0">
            <a:solidFill>
              <a:srgbClr val="000000">
                <a:alpha val="0"/>
              </a:srgbClr>
            </a:solidFill>
            <a:prstDash val="solid"/>
          </a:ln>
        </p:spPr>
      </p:sp>
      <p:sp>
        <p:nvSpPr>
          <p:cNvPr id="27" name="Rectangle 26">
            <a:extLst>
              <a:ext uri="{FF2B5EF4-FFF2-40B4-BE49-F238E27FC236}">
                <a16:creationId xmlns:a16="http://schemas.microsoft.com/office/drawing/2014/main" id="{CDD0FB70-2BD2-47DD-B5A9-5ABCA0D44033}"/>
              </a:ext>
            </a:extLst>
          </p:cNvPr>
          <p:cNvSpPr>
            <a:spLocks noGrp="1"/>
          </p:cNvSpPr>
          <p:nvPr/>
        </p:nvSpPr>
        <p:spPr>
          <a:xfrm>
            <a:off x="609600" y="6524625"/>
            <a:ext cx="6858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6E7478"/>
                </a:solidFill>
                <a:latin typeface="Aptos"/>
                <a:ea typeface="Aptos"/>
                <a:cs typeface="Aptos"/>
              </a:defRPr>
            </a:pPr>
            <a:r>
              <a:rPr sz="713" b="0">
                <a:solidFill>
                  <a:srgbClr val="6E7478"/>
                </a:solidFill>
                <a:latin typeface="Aptos"/>
                <a:ea typeface="Aptos"/>
                <a:cs typeface="Aptos"/>
              </a:rPr>
              <a:t>Nickel &amp; Krome | Services aux gestionnaires et syndicats de copropriété</a:t>
            </a:r>
          </a:p>
        </p:txBody>
      </p:sp>
      <p:sp>
        <p:nvSpPr>
          <p:cNvPr id="28" name="Rectangle 27">
            <a:extLst>
              <a:ext uri="{FF2B5EF4-FFF2-40B4-BE49-F238E27FC236}">
                <a16:creationId xmlns:a16="http://schemas.microsoft.com/office/drawing/2014/main" id="{95D6FD65-049A-4EEF-A73E-3FC938C4D5C8}"/>
              </a:ext>
            </a:extLst>
          </p:cNvPr>
          <p:cNvSpPr>
            <a:spLocks noGrp="1"/>
          </p:cNvSpPr>
          <p:nvPr/>
        </p:nvSpPr>
        <p:spPr>
          <a:xfrm>
            <a:off x="11239500" y="6496050"/>
            <a:ext cx="381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88" b="1">
                <a:solidFill>
                  <a:srgbClr val="6E7478"/>
                </a:solidFill>
                <a:latin typeface="Aptos"/>
                <a:ea typeface="Aptos"/>
                <a:cs typeface="Aptos"/>
              </a:defRPr>
            </a:pPr>
            <a:r>
              <a:rPr sz="788" b="1">
                <a:solidFill>
                  <a:srgbClr val="6E7478"/>
                </a:solidFill>
                <a:latin typeface="Aptos"/>
                <a:ea typeface="Aptos"/>
                <a:cs typeface="Aptos"/>
              </a:rPr>
              <a:t>10</a:t>
            </a:r>
          </a:p>
        </p:txBody>
      </p:sp>
    </p:spTree>
    <p:extLst>
      <p:ext uri="{BB962C8B-B14F-4D97-AF65-F5344CB8AC3E}">
        <p14:creationId xmlns:p14="http://schemas.microsoft.com/office/powerpoint/2010/main" val="115456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5D99F3E-68BA-4911-867C-631530CE1285}"/>
              </a:ext>
            </a:extLst>
          </p:cNvPr>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sp>
        <p:nvSpPr>
          <p:cNvPr id="2" name="kicker-main-marker">
            <a:extLst>
              <a:ext uri="{FF2B5EF4-FFF2-40B4-BE49-F238E27FC236}">
                <a16:creationId xmlns:a16="http://schemas.microsoft.com/office/drawing/2014/main" id="{12AF5437-051F-4503-B0F1-86CEEBF15283}"/>
              </a:ext>
            </a:extLst>
          </p:cNvPr>
          <p:cNvSpPr>
            <a:spLocks noGrp="1"/>
          </p:cNvSpPr>
          <p:nvPr/>
        </p:nvSpPr>
        <p:spPr>
          <a:xfrm>
            <a:off x="609600" y="523875"/>
            <a:ext cx="266700" cy="28575"/>
          </a:xfrm>
          <a:prstGeom prst="rect">
            <a:avLst/>
          </a:prstGeom>
          <a:solidFill>
            <a:srgbClr val="F58220"/>
          </a:solidFill>
          <a:ln w="0">
            <a:solidFill>
              <a:srgbClr val="000000">
                <a:alpha val="0"/>
              </a:srgbClr>
            </a:solidFill>
            <a:prstDash val="solid"/>
          </a:ln>
        </p:spPr>
      </p:sp>
      <p:sp>
        <p:nvSpPr>
          <p:cNvPr id="3" name="kicker-main-label">
            <a:extLst>
              <a:ext uri="{FF2B5EF4-FFF2-40B4-BE49-F238E27FC236}">
                <a16:creationId xmlns:a16="http://schemas.microsoft.com/office/drawing/2014/main" id="{68606948-5243-4EBE-BD6C-1849408C7417}"/>
              </a:ext>
            </a:extLst>
          </p:cNvPr>
          <p:cNvSpPr>
            <a:spLocks noGrp="1"/>
          </p:cNvSpPr>
          <p:nvPr/>
        </p:nvSpPr>
        <p:spPr>
          <a:xfrm>
            <a:off x="1009650" y="457200"/>
            <a:ext cx="3429000" cy="171450"/>
          </a:xfrm>
          <a:prstGeom prst="rect">
            <a:avLst/>
          </a:prstGeom>
          <a:solidFill>
            <a:srgbClr val="000000">
              <a:alpha val="0"/>
            </a:srgbClr>
          </a:solidFill>
          <a:ln w="0">
            <a:solidFill>
              <a:srgbClr val="000000">
                <a:alpha val="0"/>
              </a:srgbClr>
            </a:solidFill>
            <a:prstDash val="solid"/>
          </a:ln>
        </p:spPr>
        <p:txBody>
          <a:bodyPr lIns="0" tIns="0" rIns="0" bIns="0" anchor="ctr"/>
          <a:lstStyle/>
          <a:p>
            <a:pPr algn="l">
              <a:defRPr sz="900" b="1">
                <a:solidFill>
                  <a:srgbClr val="6E7478"/>
                </a:solidFill>
                <a:latin typeface="Aptos"/>
                <a:ea typeface="Aptos"/>
                <a:cs typeface="Aptos"/>
              </a:defRPr>
            </a:pPr>
            <a:r>
              <a:rPr sz="900" b="1">
                <a:solidFill>
                  <a:srgbClr val="6E7478"/>
                </a:solidFill>
                <a:latin typeface="Aptos"/>
                <a:ea typeface="Aptos"/>
                <a:cs typeface="Aptos"/>
              </a:rPr>
              <a:t>MÉTHODE DE PROPOSITION</a:t>
            </a:r>
          </a:p>
        </p:txBody>
      </p:sp>
      <p:sp>
        <p:nvSpPr>
          <p:cNvPr id="4" name="Rectangle 3">
            <a:extLst>
              <a:ext uri="{FF2B5EF4-FFF2-40B4-BE49-F238E27FC236}">
                <a16:creationId xmlns:a16="http://schemas.microsoft.com/office/drawing/2014/main" id="{3B52CE96-99E6-4B05-91BF-644DFD34CC8F}"/>
              </a:ext>
            </a:extLst>
          </p:cNvPr>
          <p:cNvSpPr>
            <a:spLocks noGrp="1"/>
          </p:cNvSpPr>
          <p:nvPr/>
        </p:nvSpPr>
        <p:spPr>
          <a:xfrm>
            <a:off x="609600" y="800100"/>
            <a:ext cx="7239000" cy="8763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92000"/>
              </a:lnSpc>
              <a:buNone/>
              <a:defRPr sz="3150" b="1">
                <a:solidFill>
                  <a:srgbClr val="111418"/>
                </a:solidFill>
                <a:latin typeface="Aptos Display"/>
                <a:ea typeface="Aptos Display"/>
                <a:cs typeface="Aptos Display"/>
              </a:defRPr>
            </a:pPr>
            <a:r>
              <a:rPr sz="3150" b="1">
                <a:solidFill>
                  <a:srgbClr val="111418"/>
                </a:solidFill>
                <a:latin typeface="Aptos Display"/>
                <a:ea typeface="Aptos Display"/>
                <a:cs typeface="Aptos Display"/>
              </a:rPr>
              <a:t>On lit le bâtiment avant de proposer une fréquence.</a:t>
            </a:r>
          </a:p>
        </p:txBody>
      </p:sp>
      <p:sp>
        <p:nvSpPr>
          <p:cNvPr id="5" name="Rectangle 4">
            <a:extLst>
              <a:ext uri="{FF2B5EF4-FFF2-40B4-BE49-F238E27FC236}">
                <a16:creationId xmlns:a16="http://schemas.microsoft.com/office/drawing/2014/main" id="{BF37208E-8C6F-4A57-944E-3CA95445C11A}"/>
              </a:ext>
            </a:extLst>
          </p:cNvPr>
          <p:cNvSpPr>
            <a:spLocks noGrp="1"/>
          </p:cNvSpPr>
          <p:nvPr/>
        </p:nvSpPr>
        <p:spPr>
          <a:xfrm>
            <a:off x="609600" y="1809750"/>
            <a:ext cx="6477000" cy="5334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8000"/>
              </a:lnSpc>
              <a:buNone/>
              <a:defRPr sz="1425" b="0">
                <a:solidFill>
                  <a:srgbClr val="2E3338"/>
                </a:solidFill>
                <a:latin typeface="Aptos"/>
                <a:ea typeface="Aptos"/>
                <a:cs typeface="Aptos"/>
              </a:defRPr>
            </a:pPr>
            <a:r>
              <a:rPr sz="1425" b="0">
                <a:solidFill>
                  <a:srgbClr val="2E3338"/>
                </a:solidFill>
                <a:latin typeface="Aptos"/>
                <a:ea typeface="Aptos"/>
                <a:cs typeface="Aptos"/>
              </a:rPr>
              <a:t>Une soumission utile tient compte de la configuration, des plaintes, des accès, de l'hiver, du niveau d'exigence et du mode de communication avec la gestion.</a:t>
            </a:r>
          </a:p>
        </p:txBody>
      </p:sp>
      <p:sp>
        <p:nvSpPr>
          <p:cNvPr id="6" name="Rectangle 5">
            <a:extLst>
              <a:ext uri="{FF2B5EF4-FFF2-40B4-BE49-F238E27FC236}">
                <a16:creationId xmlns:a16="http://schemas.microsoft.com/office/drawing/2014/main" id="{96BA1B6F-9174-408A-BA2A-60BF824FDD42}"/>
              </a:ext>
            </a:extLst>
          </p:cNvPr>
          <p:cNvSpPr>
            <a:spLocks noGrp="1"/>
          </p:cNvSpPr>
          <p:nvPr/>
        </p:nvSpPr>
        <p:spPr>
          <a:xfrm>
            <a:off x="800100" y="3105150"/>
            <a:ext cx="2171700" cy="1695450"/>
          </a:xfrm>
          <a:prstGeom prst="rect">
            <a:avLst/>
          </a:prstGeom>
          <a:solidFill>
            <a:srgbClr val="F7F4EE"/>
          </a:solidFill>
          <a:ln w="9525">
            <a:solidFill>
              <a:srgbClr val="D8D1C7"/>
            </a:solidFill>
            <a:prstDash val="solid"/>
          </a:ln>
        </p:spPr>
      </p:sp>
      <p:sp>
        <p:nvSpPr>
          <p:cNvPr id="7" name="Rectangle 6">
            <a:extLst>
              <a:ext uri="{FF2B5EF4-FFF2-40B4-BE49-F238E27FC236}">
                <a16:creationId xmlns:a16="http://schemas.microsoft.com/office/drawing/2014/main" id="{4FEA4D9A-9A11-40EB-8AFA-8B258C40D611}"/>
              </a:ext>
            </a:extLst>
          </p:cNvPr>
          <p:cNvSpPr>
            <a:spLocks noGrp="1"/>
          </p:cNvSpPr>
          <p:nvPr/>
        </p:nvSpPr>
        <p:spPr>
          <a:xfrm>
            <a:off x="971550" y="3276600"/>
            <a:ext cx="4191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725" b="1">
                <a:solidFill>
                  <a:srgbClr val="F58220"/>
                </a:solidFill>
                <a:latin typeface="Aptos Display"/>
                <a:ea typeface="Aptos Display"/>
                <a:cs typeface="Aptos Display"/>
              </a:defRPr>
            </a:pPr>
            <a:r>
              <a:rPr sz="1725" b="1">
                <a:solidFill>
                  <a:srgbClr val="F58220"/>
                </a:solidFill>
                <a:latin typeface="Aptos Display"/>
                <a:ea typeface="Aptos Display"/>
                <a:cs typeface="Aptos Display"/>
              </a:rPr>
              <a:t>01</a:t>
            </a:r>
          </a:p>
        </p:txBody>
      </p:sp>
      <p:pic>
        <p:nvPicPr>
          <p:cNvPr id="8" name="Graphic 7"/>
          <p:cNvPicPr>
            <a:picLocks noChangeAspect="1"/>
          </p:cNvPicPr>
          <p:nvPr/>
        </p:nvPicPr>
        <p:blipFill>
          <a:blip r:embed="rId3">
            <a:extLst>
              <a:ext uri="{96DAC541-7B7A-43D3-8B79-37D633B846F1}">
                <asvg:svgBlip xmlns:asvg="http://schemas.microsoft.com/office/drawing/2016/SVG/main" r:embed="rId4"/>
              </a:ext>
            </a:extLst>
          </a:blip>
          <a:stretch/>
        </p:blipFill>
        <p:spPr>
          <a:xfrm>
            <a:off x="2476500" y="3314700"/>
            <a:ext cx="266700" cy="266700"/>
          </a:xfrm>
          <a:prstGeom prst="rect">
            <a:avLst/>
          </a:prstGeom>
        </p:spPr>
      </p:pic>
      <p:sp>
        <p:nvSpPr>
          <p:cNvPr id="9" name="Rectangle 8">
            <a:extLst>
              <a:ext uri="{FF2B5EF4-FFF2-40B4-BE49-F238E27FC236}">
                <a16:creationId xmlns:a16="http://schemas.microsoft.com/office/drawing/2014/main" id="{01BFC1C6-9367-407D-A6E5-95CE48534452}"/>
              </a:ext>
            </a:extLst>
          </p:cNvPr>
          <p:cNvSpPr>
            <a:spLocks noGrp="1"/>
          </p:cNvSpPr>
          <p:nvPr/>
        </p:nvSpPr>
        <p:spPr>
          <a:xfrm>
            <a:off x="971550" y="3733800"/>
            <a:ext cx="1600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75" b="1">
                <a:solidFill>
                  <a:srgbClr val="111418"/>
                </a:solidFill>
                <a:latin typeface="Aptos"/>
                <a:ea typeface="Aptos"/>
                <a:cs typeface="Aptos"/>
              </a:defRPr>
            </a:pPr>
            <a:r>
              <a:rPr sz="1575" b="1">
                <a:solidFill>
                  <a:srgbClr val="111418"/>
                </a:solidFill>
                <a:latin typeface="Aptos"/>
                <a:ea typeface="Aptos"/>
                <a:cs typeface="Aptos"/>
              </a:rPr>
              <a:t>Comprendre</a:t>
            </a:r>
          </a:p>
        </p:txBody>
      </p:sp>
      <p:sp>
        <p:nvSpPr>
          <p:cNvPr id="10" name="Rectangle 9">
            <a:extLst>
              <a:ext uri="{FF2B5EF4-FFF2-40B4-BE49-F238E27FC236}">
                <a16:creationId xmlns:a16="http://schemas.microsoft.com/office/drawing/2014/main" id="{23336471-B7CD-4023-B14B-28239FAD2958}"/>
              </a:ext>
            </a:extLst>
          </p:cNvPr>
          <p:cNvSpPr>
            <a:spLocks noGrp="1"/>
          </p:cNvSpPr>
          <p:nvPr/>
        </p:nvSpPr>
        <p:spPr>
          <a:xfrm>
            <a:off x="971550" y="4076700"/>
            <a:ext cx="1790700" cy="5715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065" b="0">
                <a:solidFill>
                  <a:srgbClr val="2E3338"/>
                </a:solidFill>
                <a:latin typeface="Aptos"/>
                <a:ea typeface="Aptos"/>
                <a:cs typeface="Aptos"/>
              </a:defRPr>
            </a:pPr>
            <a:r>
              <a:rPr sz="1065" b="0">
                <a:solidFill>
                  <a:srgbClr val="2E3338"/>
                </a:solidFill>
                <a:latin typeface="Aptos"/>
                <a:ea typeface="Aptos"/>
                <a:cs typeface="Aptos"/>
              </a:rPr>
              <a:t>Type d'immeuble, nombre d'étages, occupation, zones sensibles et historique des commentaires.</a:t>
            </a:r>
          </a:p>
        </p:txBody>
      </p:sp>
      <p:sp>
        <p:nvSpPr>
          <p:cNvPr id="11" name="Rectangle 10">
            <a:extLst>
              <a:ext uri="{FF2B5EF4-FFF2-40B4-BE49-F238E27FC236}">
                <a16:creationId xmlns:a16="http://schemas.microsoft.com/office/drawing/2014/main" id="{0D7C98D7-40F0-4975-93AD-3060AD12BD91}"/>
              </a:ext>
            </a:extLst>
          </p:cNvPr>
          <p:cNvSpPr>
            <a:spLocks noGrp="1"/>
          </p:cNvSpPr>
          <p:nvPr/>
        </p:nvSpPr>
        <p:spPr>
          <a:xfrm>
            <a:off x="2971800" y="3943350"/>
            <a:ext cx="533400" cy="19050"/>
          </a:xfrm>
          <a:prstGeom prst="rect">
            <a:avLst/>
          </a:prstGeom>
          <a:solidFill>
            <a:srgbClr val="D8D1C7"/>
          </a:solidFill>
          <a:ln w="0">
            <a:solidFill>
              <a:srgbClr val="000000">
                <a:alpha val="0"/>
              </a:srgbClr>
            </a:solidFill>
            <a:prstDash val="solid"/>
          </a:ln>
        </p:spPr>
      </p:sp>
      <p:sp>
        <p:nvSpPr>
          <p:cNvPr id="12" name="Rectangle 11">
            <a:extLst>
              <a:ext uri="{FF2B5EF4-FFF2-40B4-BE49-F238E27FC236}">
                <a16:creationId xmlns:a16="http://schemas.microsoft.com/office/drawing/2014/main" id="{32F4D0AE-078C-4FFA-97DF-85B1A021F008}"/>
              </a:ext>
            </a:extLst>
          </p:cNvPr>
          <p:cNvSpPr>
            <a:spLocks noGrp="1"/>
          </p:cNvSpPr>
          <p:nvPr/>
        </p:nvSpPr>
        <p:spPr>
          <a:xfrm>
            <a:off x="3514725" y="3105150"/>
            <a:ext cx="2171700" cy="1695450"/>
          </a:xfrm>
          <a:prstGeom prst="rect">
            <a:avLst/>
          </a:prstGeom>
          <a:solidFill>
            <a:srgbClr val="F7F4EE"/>
          </a:solidFill>
          <a:ln w="9525">
            <a:solidFill>
              <a:srgbClr val="D8D1C7"/>
            </a:solidFill>
            <a:prstDash val="solid"/>
          </a:ln>
        </p:spPr>
      </p:sp>
      <p:sp>
        <p:nvSpPr>
          <p:cNvPr id="13" name="Rectangle 12">
            <a:extLst>
              <a:ext uri="{FF2B5EF4-FFF2-40B4-BE49-F238E27FC236}">
                <a16:creationId xmlns:a16="http://schemas.microsoft.com/office/drawing/2014/main" id="{79D157DF-8C7C-4EA1-8057-72765F3594D7}"/>
              </a:ext>
            </a:extLst>
          </p:cNvPr>
          <p:cNvSpPr>
            <a:spLocks noGrp="1"/>
          </p:cNvSpPr>
          <p:nvPr/>
        </p:nvSpPr>
        <p:spPr>
          <a:xfrm>
            <a:off x="3686175" y="3276600"/>
            <a:ext cx="4191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725" b="1">
                <a:solidFill>
                  <a:srgbClr val="F58220"/>
                </a:solidFill>
                <a:latin typeface="Aptos Display"/>
                <a:ea typeface="Aptos Display"/>
                <a:cs typeface="Aptos Display"/>
              </a:defRPr>
            </a:pPr>
            <a:r>
              <a:rPr sz="1725" b="1">
                <a:solidFill>
                  <a:srgbClr val="F58220"/>
                </a:solidFill>
                <a:latin typeface="Aptos Display"/>
                <a:ea typeface="Aptos Display"/>
                <a:cs typeface="Aptos Display"/>
              </a:rPr>
              <a:t>02</a:t>
            </a:r>
          </a:p>
        </p:txBody>
      </p:sp>
      <p:pic>
        <p:nvPicPr>
          <p:cNvPr id="14" name="Graphic 13"/>
          <p:cNvPicPr>
            <a:picLocks noChangeAspect="1"/>
          </p:cNvPicPr>
          <p:nvPr/>
        </p:nvPicPr>
        <p:blipFill>
          <a:blip r:embed="rId5">
            <a:extLst>
              <a:ext uri="{96DAC541-7B7A-43D3-8B79-37D633B846F1}">
                <asvg:svgBlip xmlns:asvg="http://schemas.microsoft.com/office/drawing/2016/SVG/main" r:embed="rId6"/>
              </a:ext>
            </a:extLst>
          </a:blip>
          <a:stretch/>
        </p:blipFill>
        <p:spPr>
          <a:xfrm>
            <a:off x="5191125" y="3314700"/>
            <a:ext cx="266700" cy="266700"/>
          </a:xfrm>
          <a:prstGeom prst="rect">
            <a:avLst/>
          </a:prstGeom>
        </p:spPr>
      </p:pic>
      <p:sp>
        <p:nvSpPr>
          <p:cNvPr id="15" name="Rectangle 14">
            <a:extLst>
              <a:ext uri="{FF2B5EF4-FFF2-40B4-BE49-F238E27FC236}">
                <a16:creationId xmlns:a16="http://schemas.microsoft.com/office/drawing/2014/main" id="{8122FE90-5B4B-49B6-B0FD-D84562049E54}"/>
              </a:ext>
            </a:extLst>
          </p:cNvPr>
          <p:cNvSpPr>
            <a:spLocks noGrp="1"/>
          </p:cNvSpPr>
          <p:nvPr/>
        </p:nvSpPr>
        <p:spPr>
          <a:xfrm>
            <a:off x="3686175" y="3733800"/>
            <a:ext cx="1600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75" b="1">
                <a:solidFill>
                  <a:srgbClr val="111418"/>
                </a:solidFill>
                <a:latin typeface="Aptos"/>
                <a:ea typeface="Aptos"/>
                <a:cs typeface="Aptos"/>
              </a:defRPr>
            </a:pPr>
            <a:r>
              <a:rPr sz="1575" b="1">
                <a:solidFill>
                  <a:srgbClr val="111418"/>
                </a:solidFill>
                <a:latin typeface="Aptos"/>
                <a:ea typeface="Aptos"/>
                <a:cs typeface="Aptos"/>
              </a:rPr>
              <a:t>Cartographier</a:t>
            </a:r>
          </a:p>
        </p:txBody>
      </p:sp>
      <p:sp>
        <p:nvSpPr>
          <p:cNvPr id="16" name="Rectangle 15">
            <a:extLst>
              <a:ext uri="{FF2B5EF4-FFF2-40B4-BE49-F238E27FC236}">
                <a16:creationId xmlns:a16="http://schemas.microsoft.com/office/drawing/2014/main" id="{DA2F4ECC-540B-4806-A721-14EF8F9BE38F}"/>
              </a:ext>
            </a:extLst>
          </p:cNvPr>
          <p:cNvSpPr>
            <a:spLocks noGrp="1"/>
          </p:cNvSpPr>
          <p:nvPr/>
        </p:nvSpPr>
        <p:spPr>
          <a:xfrm>
            <a:off x="3686175" y="4076700"/>
            <a:ext cx="1790700" cy="5715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065" b="0">
                <a:solidFill>
                  <a:srgbClr val="2E3338"/>
                </a:solidFill>
                <a:latin typeface="Aptos"/>
                <a:ea typeface="Aptos"/>
                <a:cs typeface="Aptos"/>
              </a:defRPr>
            </a:pPr>
            <a:r>
              <a:rPr sz="1065" b="0">
                <a:solidFill>
                  <a:srgbClr val="2E3338"/>
                </a:solidFill>
                <a:latin typeface="Aptos"/>
                <a:ea typeface="Aptos"/>
                <a:cs typeface="Aptos"/>
              </a:rPr>
              <a:t>Halls, ascenseurs, corridors, déchets, commodités, stationnement, accès et zones saisonnières.</a:t>
            </a:r>
          </a:p>
        </p:txBody>
      </p:sp>
      <p:sp>
        <p:nvSpPr>
          <p:cNvPr id="17" name="Rectangle 16">
            <a:extLst>
              <a:ext uri="{FF2B5EF4-FFF2-40B4-BE49-F238E27FC236}">
                <a16:creationId xmlns:a16="http://schemas.microsoft.com/office/drawing/2014/main" id="{40AE6842-CE97-49C6-98D4-9BDBDEEF4EA8}"/>
              </a:ext>
            </a:extLst>
          </p:cNvPr>
          <p:cNvSpPr>
            <a:spLocks noGrp="1"/>
          </p:cNvSpPr>
          <p:nvPr/>
        </p:nvSpPr>
        <p:spPr>
          <a:xfrm>
            <a:off x="5686425" y="3943350"/>
            <a:ext cx="533400" cy="19050"/>
          </a:xfrm>
          <a:prstGeom prst="rect">
            <a:avLst/>
          </a:prstGeom>
          <a:solidFill>
            <a:srgbClr val="D8D1C7"/>
          </a:solidFill>
          <a:ln w="0">
            <a:solidFill>
              <a:srgbClr val="000000">
                <a:alpha val="0"/>
              </a:srgbClr>
            </a:solidFill>
            <a:prstDash val="solid"/>
          </a:ln>
        </p:spPr>
      </p:sp>
      <p:sp>
        <p:nvSpPr>
          <p:cNvPr id="18" name="Rectangle 17">
            <a:extLst>
              <a:ext uri="{FF2B5EF4-FFF2-40B4-BE49-F238E27FC236}">
                <a16:creationId xmlns:a16="http://schemas.microsoft.com/office/drawing/2014/main" id="{05246ADA-6252-4300-9A88-E7F10E7E379F}"/>
              </a:ext>
            </a:extLst>
          </p:cNvPr>
          <p:cNvSpPr>
            <a:spLocks noGrp="1"/>
          </p:cNvSpPr>
          <p:nvPr/>
        </p:nvSpPr>
        <p:spPr>
          <a:xfrm>
            <a:off x="6229350" y="3105150"/>
            <a:ext cx="2171700" cy="1695450"/>
          </a:xfrm>
          <a:prstGeom prst="rect">
            <a:avLst/>
          </a:prstGeom>
          <a:solidFill>
            <a:srgbClr val="F7F4EE"/>
          </a:solidFill>
          <a:ln w="9525">
            <a:solidFill>
              <a:srgbClr val="D8D1C7"/>
            </a:solidFill>
            <a:prstDash val="solid"/>
          </a:ln>
        </p:spPr>
      </p:sp>
      <p:sp>
        <p:nvSpPr>
          <p:cNvPr id="19" name="Rectangle 18">
            <a:extLst>
              <a:ext uri="{FF2B5EF4-FFF2-40B4-BE49-F238E27FC236}">
                <a16:creationId xmlns:a16="http://schemas.microsoft.com/office/drawing/2014/main" id="{4859CC87-D08E-442F-B9FD-CBFDB3A65E3F}"/>
              </a:ext>
            </a:extLst>
          </p:cNvPr>
          <p:cNvSpPr>
            <a:spLocks noGrp="1"/>
          </p:cNvSpPr>
          <p:nvPr/>
        </p:nvSpPr>
        <p:spPr>
          <a:xfrm>
            <a:off x="6400800" y="3276600"/>
            <a:ext cx="4191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725" b="1">
                <a:solidFill>
                  <a:srgbClr val="F58220"/>
                </a:solidFill>
                <a:latin typeface="Aptos Display"/>
                <a:ea typeface="Aptos Display"/>
                <a:cs typeface="Aptos Display"/>
              </a:defRPr>
            </a:pPr>
            <a:r>
              <a:rPr sz="1725" b="1">
                <a:solidFill>
                  <a:srgbClr val="F58220"/>
                </a:solidFill>
                <a:latin typeface="Aptos Display"/>
                <a:ea typeface="Aptos Display"/>
                <a:cs typeface="Aptos Display"/>
              </a:rPr>
              <a:t>03</a:t>
            </a:r>
          </a:p>
        </p:txBody>
      </p:sp>
      <p:pic>
        <p:nvPicPr>
          <p:cNvPr id="20" name="Graphic 19"/>
          <p:cNvPicPr>
            <a:picLocks noChangeAspect="1"/>
          </p:cNvPicPr>
          <p:nvPr/>
        </p:nvPicPr>
        <p:blipFill>
          <a:blip r:embed="rId7">
            <a:extLst>
              <a:ext uri="{96DAC541-7B7A-43D3-8B79-37D633B846F1}">
                <asvg:svgBlip xmlns:asvg="http://schemas.microsoft.com/office/drawing/2016/SVG/main" r:embed="rId8"/>
              </a:ext>
            </a:extLst>
          </a:blip>
          <a:stretch/>
        </p:blipFill>
        <p:spPr>
          <a:xfrm>
            <a:off x="7905750" y="3314700"/>
            <a:ext cx="266700" cy="266700"/>
          </a:xfrm>
          <a:prstGeom prst="rect">
            <a:avLst/>
          </a:prstGeom>
        </p:spPr>
      </p:pic>
      <p:sp>
        <p:nvSpPr>
          <p:cNvPr id="21" name="Rectangle 20">
            <a:extLst>
              <a:ext uri="{FF2B5EF4-FFF2-40B4-BE49-F238E27FC236}">
                <a16:creationId xmlns:a16="http://schemas.microsoft.com/office/drawing/2014/main" id="{18958488-C6B2-44A5-8E15-9A3404A2387D}"/>
              </a:ext>
            </a:extLst>
          </p:cNvPr>
          <p:cNvSpPr>
            <a:spLocks noGrp="1"/>
          </p:cNvSpPr>
          <p:nvPr/>
        </p:nvSpPr>
        <p:spPr>
          <a:xfrm>
            <a:off x="6400800" y="3733800"/>
            <a:ext cx="1600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75" b="1">
                <a:solidFill>
                  <a:srgbClr val="111418"/>
                </a:solidFill>
                <a:latin typeface="Aptos"/>
                <a:ea typeface="Aptos"/>
                <a:cs typeface="Aptos"/>
              </a:defRPr>
            </a:pPr>
            <a:r>
              <a:rPr sz="1575" b="1">
                <a:solidFill>
                  <a:srgbClr val="111418"/>
                </a:solidFill>
                <a:latin typeface="Aptos"/>
                <a:ea typeface="Aptos"/>
                <a:cs typeface="Aptos"/>
              </a:rPr>
              <a:t>Cadencer</a:t>
            </a:r>
          </a:p>
        </p:txBody>
      </p:sp>
      <p:sp>
        <p:nvSpPr>
          <p:cNvPr id="22" name="Rectangle 21">
            <a:extLst>
              <a:ext uri="{FF2B5EF4-FFF2-40B4-BE49-F238E27FC236}">
                <a16:creationId xmlns:a16="http://schemas.microsoft.com/office/drawing/2014/main" id="{8AC879C4-E903-43B5-88A8-E9A1B905DCB6}"/>
              </a:ext>
            </a:extLst>
          </p:cNvPr>
          <p:cNvSpPr>
            <a:spLocks noGrp="1"/>
          </p:cNvSpPr>
          <p:nvPr/>
        </p:nvSpPr>
        <p:spPr>
          <a:xfrm>
            <a:off x="6400800" y="4076700"/>
            <a:ext cx="1790700" cy="5715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065" b="0">
                <a:solidFill>
                  <a:srgbClr val="2E3338"/>
                </a:solidFill>
                <a:latin typeface="Aptos"/>
                <a:ea typeface="Aptos"/>
                <a:cs typeface="Aptos"/>
              </a:defRPr>
            </a:pPr>
            <a:r>
              <a:rPr sz="1065" b="0">
                <a:solidFill>
                  <a:srgbClr val="2E3338"/>
                </a:solidFill>
                <a:latin typeface="Aptos"/>
                <a:ea typeface="Aptos"/>
                <a:cs typeface="Aptos"/>
              </a:rPr>
              <a:t>Quotidien, hebdomadaire, mensuel, saisonnier; inclus, exclus, accès et escalade.</a:t>
            </a:r>
          </a:p>
        </p:txBody>
      </p:sp>
      <p:sp>
        <p:nvSpPr>
          <p:cNvPr id="23" name="Rectangle 22">
            <a:extLst>
              <a:ext uri="{FF2B5EF4-FFF2-40B4-BE49-F238E27FC236}">
                <a16:creationId xmlns:a16="http://schemas.microsoft.com/office/drawing/2014/main" id="{97F15491-92D9-48A0-9A36-51A622FF172F}"/>
              </a:ext>
            </a:extLst>
          </p:cNvPr>
          <p:cNvSpPr>
            <a:spLocks noGrp="1"/>
          </p:cNvSpPr>
          <p:nvPr/>
        </p:nvSpPr>
        <p:spPr>
          <a:xfrm>
            <a:off x="8401050" y="3943350"/>
            <a:ext cx="533400" cy="19050"/>
          </a:xfrm>
          <a:prstGeom prst="rect">
            <a:avLst/>
          </a:prstGeom>
          <a:solidFill>
            <a:srgbClr val="D8D1C7"/>
          </a:solidFill>
          <a:ln w="0">
            <a:solidFill>
              <a:srgbClr val="000000">
                <a:alpha val="0"/>
              </a:srgbClr>
            </a:solidFill>
            <a:prstDash val="solid"/>
          </a:ln>
        </p:spPr>
      </p:sp>
      <p:sp>
        <p:nvSpPr>
          <p:cNvPr id="24" name="Rectangle 23">
            <a:extLst>
              <a:ext uri="{FF2B5EF4-FFF2-40B4-BE49-F238E27FC236}">
                <a16:creationId xmlns:a16="http://schemas.microsoft.com/office/drawing/2014/main" id="{0B9C6BAC-8E76-4993-9EAB-3EBCAA0446EA}"/>
              </a:ext>
            </a:extLst>
          </p:cNvPr>
          <p:cNvSpPr>
            <a:spLocks noGrp="1"/>
          </p:cNvSpPr>
          <p:nvPr/>
        </p:nvSpPr>
        <p:spPr>
          <a:xfrm>
            <a:off x="8943975" y="3105150"/>
            <a:ext cx="2171700" cy="1695450"/>
          </a:xfrm>
          <a:prstGeom prst="rect">
            <a:avLst/>
          </a:prstGeom>
          <a:solidFill>
            <a:srgbClr val="F7F4EE"/>
          </a:solidFill>
          <a:ln w="9525">
            <a:solidFill>
              <a:srgbClr val="D8D1C7"/>
            </a:solidFill>
            <a:prstDash val="solid"/>
          </a:ln>
        </p:spPr>
      </p:sp>
      <p:sp>
        <p:nvSpPr>
          <p:cNvPr id="25" name="Rectangle 24">
            <a:extLst>
              <a:ext uri="{FF2B5EF4-FFF2-40B4-BE49-F238E27FC236}">
                <a16:creationId xmlns:a16="http://schemas.microsoft.com/office/drawing/2014/main" id="{84856C79-30EB-401B-9A29-9ED55320D02F}"/>
              </a:ext>
            </a:extLst>
          </p:cNvPr>
          <p:cNvSpPr>
            <a:spLocks noGrp="1"/>
          </p:cNvSpPr>
          <p:nvPr/>
        </p:nvSpPr>
        <p:spPr>
          <a:xfrm>
            <a:off x="9115425" y="3276600"/>
            <a:ext cx="419100" cy="2667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725" b="1">
                <a:solidFill>
                  <a:srgbClr val="F58220"/>
                </a:solidFill>
                <a:latin typeface="Aptos Display"/>
                <a:ea typeface="Aptos Display"/>
                <a:cs typeface="Aptos Display"/>
              </a:defRPr>
            </a:pPr>
            <a:r>
              <a:rPr sz="1725" b="1">
                <a:solidFill>
                  <a:srgbClr val="F58220"/>
                </a:solidFill>
                <a:latin typeface="Aptos Display"/>
                <a:ea typeface="Aptos Display"/>
                <a:cs typeface="Aptos Display"/>
              </a:rPr>
              <a:t>04</a:t>
            </a:r>
          </a:p>
        </p:txBody>
      </p:sp>
      <p:pic>
        <p:nvPicPr>
          <p:cNvPr id="26" name="Graphic 25"/>
          <p:cNvPicPr>
            <a:picLocks noChangeAspect="1"/>
          </p:cNvPicPr>
          <p:nvPr/>
        </p:nvPicPr>
        <p:blipFill>
          <a:blip r:embed="rId9">
            <a:extLst>
              <a:ext uri="{96DAC541-7B7A-43D3-8B79-37D633B846F1}">
                <asvg:svgBlip xmlns:asvg="http://schemas.microsoft.com/office/drawing/2016/SVG/main" r:embed="rId10"/>
              </a:ext>
            </a:extLst>
          </a:blip>
          <a:stretch/>
        </p:blipFill>
        <p:spPr>
          <a:xfrm>
            <a:off x="10620375" y="3314700"/>
            <a:ext cx="266700" cy="266700"/>
          </a:xfrm>
          <a:prstGeom prst="rect">
            <a:avLst/>
          </a:prstGeom>
        </p:spPr>
      </p:pic>
      <p:sp>
        <p:nvSpPr>
          <p:cNvPr id="27" name="Rectangle 26">
            <a:extLst>
              <a:ext uri="{FF2B5EF4-FFF2-40B4-BE49-F238E27FC236}">
                <a16:creationId xmlns:a16="http://schemas.microsoft.com/office/drawing/2014/main" id="{E31E8A7E-15CF-4778-969A-0AC4E88B618B}"/>
              </a:ext>
            </a:extLst>
          </p:cNvPr>
          <p:cNvSpPr>
            <a:spLocks noGrp="1"/>
          </p:cNvSpPr>
          <p:nvPr/>
        </p:nvSpPr>
        <p:spPr>
          <a:xfrm>
            <a:off x="9115425" y="3733800"/>
            <a:ext cx="16002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75" b="1">
                <a:solidFill>
                  <a:srgbClr val="111418"/>
                </a:solidFill>
                <a:latin typeface="Aptos"/>
                <a:ea typeface="Aptos"/>
                <a:cs typeface="Aptos"/>
              </a:defRPr>
            </a:pPr>
            <a:r>
              <a:rPr sz="1575" b="1">
                <a:solidFill>
                  <a:srgbClr val="111418"/>
                </a:solidFill>
                <a:latin typeface="Aptos"/>
                <a:ea typeface="Aptos"/>
                <a:cs typeface="Aptos"/>
              </a:rPr>
              <a:t>Mobiliser</a:t>
            </a:r>
          </a:p>
        </p:txBody>
      </p:sp>
      <p:sp>
        <p:nvSpPr>
          <p:cNvPr id="28" name="Rectangle 27">
            <a:extLst>
              <a:ext uri="{FF2B5EF4-FFF2-40B4-BE49-F238E27FC236}">
                <a16:creationId xmlns:a16="http://schemas.microsoft.com/office/drawing/2014/main" id="{3EFB0644-9774-4B51-9172-E294C13853A9}"/>
              </a:ext>
            </a:extLst>
          </p:cNvPr>
          <p:cNvSpPr>
            <a:spLocks noGrp="1"/>
          </p:cNvSpPr>
          <p:nvPr/>
        </p:nvSpPr>
        <p:spPr>
          <a:xfrm>
            <a:off x="9115425" y="4076700"/>
            <a:ext cx="1790700" cy="5715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065" b="0">
                <a:solidFill>
                  <a:srgbClr val="2E3338"/>
                </a:solidFill>
                <a:latin typeface="Aptos"/>
                <a:ea typeface="Aptos"/>
                <a:cs typeface="Aptos"/>
              </a:defRPr>
            </a:pPr>
            <a:r>
              <a:rPr sz="1065" b="0">
                <a:solidFill>
                  <a:srgbClr val="2E3338"/>
                </a:solidFill>
                <a:latin typeface="Aptos"/>
                <a:ea typeface="Aptos"/>
                <a:cs typeface="Aptos"/>
              </a:rPr>
              <a:t>Équipe, fournitures, notes de passage, photos utiles et ajustements selon la réalité terrain.</a:t>
            </a:r>
          </a:p>
        </p:txBody>
      </p:sp>
      <p:sp>
        <p:nvSpPr>
          <p:cNvPr id="29" name="Rectangle 28">
            <a:extLst>
              <a:ext uri="{FF2B5EF4-FFF2-40B4-BE49-F238E27FC236}">
                <a16:creationId xmlns:a16="http://schemas.microsoft.com/office/drawing/2014/main" id="{148A20A3-668F-4419-BEE6-82F29CC11FD0}"/>
              </a:ext>
            </a:extLst>
          </p:cNvPr>
          <p:cNvSpPr>
            <a:spLocks noGrp="1"/>
          </p:cNvSpPr>
          <p:nvPr/>
        </p:nvSpPr>
        <p:spPr>
          <a:xfrm>
            <a:off x="2647950" y="5448300"/>
            <a:ext cx="6896100" cy="552450"/>
          </a:xfrm>
          <a:prstGeom prst="rect">
            <a:avLst/>
          </a:prstGeom>
          <a:solidFill>
            <a:srgbClr val="111418"/>
          </a:solidFill>
          <a:ln w="0">
            <a:solidFill>
              <a:srgbClr val="000000">
                <a:alpha val="0"/>
              </a:srgbClr>
            </a:solidFill>
            <a:prstDash val="solid"/>
          </a:ln>
        </p:spPr>
      </p:sp>
      <p:sp>
        <p:nvSpPr>
          <p:cNvPr id="30" name="Rectangle 29">
            <a:extLst>
              <a:ext uri="{FF2B5EF4-FFF2-40B4-BE49-F238E27FC236}">
                <a16:creationId xmlns:a16="http://schemas.microsoft.com/office/drawing/2014/main" id="{220D9A89-6CE1-45F9-9119-56D2A96A851E}"/>
              </a:ext>
            </a:extLst>
          </p:cNvPr>
          <p:cNvSpPr>
            <a:spLocks noGrp="1"/>
          </p:cNvSpPr>
          <p:nvPr/>
        </p:nvSpPr>
        <p:spPr>
          <a:xfrm>
            <a:off x="2895600" y="5619750"/>
            <a:ext cx="64008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75" b="1">
                <a:solidFill>
                  <a:srgbClr val="FFFFFF"/>
                </a:solidFill>
                <a:latin typeface="Aptos"/>
                <a:ea typeface="Aptos"/>
                <a:cs typeface="Aptos"/>
              </a:defRPr>
            </a:pPr>
            <a:r>
              <a:rPr sz="1275" b="1">
                <a:solidFill>
                  <a:srgbClr val="FFFFFF"/>
                </a:solidFill>
                <a:latin typeface="Aptos"/>
                <a:ea typeface="Aptos"/>
                <a:cs typeface="Aptos"/>
              </a:rPr>
              <a:t>Objectif: une proposition structurée dans les 24 à 48 h lorsque les informations de base sont fournies.</a:t>
            </a:r>
          </a:p>
        </p:txBody>
      </p:sp>
      <p:sp>
        <p:nvSpPr>
          <p:cNvPr id="31" name="Rectangle 30">
            <a:extLst>
              <a:ext uri="{FF2B5EF4-FFF2-40B4-BE49-F238E27FC236}">
                <a16:creationId xmlns:a16="http://schemas.microsoft.com/office/drawing/2014/main" id="{77BEE925-D0D1-40FB-8F97-2D58CAA10EBB}"/>
              </a:ext>
            </a:extLst>
          </p:cNvPr>
          <p:cNvSpPr>
            <a:spLocks noGrp="1"/>
          </p:cNvSpPr>
          <p:nvPr/>
        </p:nvSpPr>
        <p:spPr>
          <a:xfrm>
            <a:off x="609600" y="6419850"/>
            <a:ext cx="9334500" cy="9525"/>
          </a:xfrm>
          <a:prstGeom prst="rect">
            <a:avLst/>
          </a:prstGeom>
          <a:solidFill>
            <a:srgbClr val="D8D1C7"/>
          </a:solidFill>
          <a:ln w="0">
            <a:solidFill>
              <a:srgbClr val="000000">
                <a:alpha val="0"/>
              </a:srgbClr>
            </a:solidFill>
            <a:prstDash val="solid"/>
          </a:ln>
        </p:spPr>
      </p:sp>
      <p:sp>
        <p:nvSpPr>
          <p:cNvPr id="32" name="Rectangle 31">
            <a:extLst>
              <a:ext uri="{FF2B5EF4-FFF2-40B4-BE49-F238E27FC236}">
                <a16:creationId xmlns:a16="http://schemas.microsoft.com/office/drawing/2014/main" id="{5181AF71-FF52-48A7-8122-55D05CCE2BED}"/>
              </a:ext>
            </a:extLst>
          </p:cNvPr>
          <p:cNvSpPr>
            <a:spLocks noGrp="1"/>
          </p:cNvSpPr>
          <p:nvPr/>
        </p:nvSpPr>
        <p:spPr>
          <a:xfrm>
            <a:off x="609600" y="6524625"/>
            <a:ext cx="6858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6E7478"/>
                </a:solidFill>
                <a:latin typeface="Aptos"/>
                <a:ea typeface="Aptos"/>
                <a:cs typeface="Aptos"/>
              </a:defRPr>
            </a:pPr>
            <a:r>
              <a:rPr sz="713" b="0">
                <a:solidFill>
                  <a:srgbClr val="6E7478"/>
                </a:solidFill>
                <a:latin typeface="Aptos"/>
                <a:ea typeface="Aptos"/>
                <a:cs typeface="Aptos"/>
              </a:rPr>
              <a:t>Source: page Nickel &amp; Krome services syndicats de copropriété</a:t>
            </a:r>
          </a:p>
        </p:txBody>
      </p:sp>
      <p:sp>
        <p:nvSpPr>
          <p:cNvPr id="33" name="Rectangle 32">
            <a:extLst>
              <a:ext uri="{FF2B5EF4-FFF2-40B4-BE49-F238E27FC236}">
                <a16:creationId xmlns:a16="http://schemas.microsoft.com/office/drawing/2014/main" id="{8F1F5514-2D21-4BF5-B780-EBAC6D9F74E9}"/>
              </a:ext>
            </a:extLst>
          </p:cNvPr>
          <p:cNvSpPr>
            <a:spLocks noGrp="1"/>
          </p:cNvSpPr>
          <p:nvPr/>
        </p:nvSpPr>
        <p:spPr>
          <a:xfrm>
            <a:off x="11239500" y="6496050"/>
            <a:ext cx="381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88" b="1">
                <a:solidFill>
                  <a:srgbClr val="6E7478"/>
                </a:solidFill>
                <a:latin typeface="Aptos"/>
                <a:ea typeface="Aptos"/>
                <a:cs typeface="Aptos"/>
              </a:defRPr>
            </a:pPr>
            <a:r>
              <a:rPr sz="788" b="1">
                <a:solidFill>
                  <a:srgbClr val="6E7478"/>
                </a:solidFill>
                <a:latin typeface="Aptos"/>
                <a:ea typeface="Aptos"/>
                <a:cs typeface="Aptos"/>
              </a:rPr>
              <a:t>11</a:t>
            </a:r>
          </a:p>
        </p:txBody>
      </p:sp>
    </p:spTree>
    <p:extLst>
      <p:ext uri="{BB962C8B-B14F-4D97-AF65-F5344CB8AC3E}">
        <p14:creationId xmlns:p14="http://schemas.microsoft.com/office/powerpoint/2010/main" val="1515054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A59B330-E8B1-4626-A228-7FC0E5E591B2}"/>
              </a:ext>
            </a:extLst>
          </p:cNvPr>
          <p:cNvSpPr>
            <a:spLocks noGrp="1"/>
          </p:cNvSpPr>
          <p:nvPr/>
        </p:nvSpPr>
        <p:spPr>
          <a:xfrm>
            <a:off x="3658" y="0"/>
            <a:ext cx="12192000" cy="6858000"/>
          </a:xfrm>
          <a:prstGeom prst="rect">
            <a:avLst/>
          </a:prstGeom>
          <a:solidFill>
            <a:srgbClr val="111418"/>
          </a:solidFill>
          <a:ln w="0">
            <a:solidFill>
              <a:srgbClr val="000000">
                <a:alpha val="0"/>
              </a:srgbClr>
            </a:solidFill>
            <a:prstDash val="solid"/>
          </a:ln>
        </p:spPr>
      </p:sp>
      <p:pic>
        <p:nvPicPr>
          <p:cNvPr id="2" name="Picture 1"/>
          <p:cNvPicPr>
            <a:picLocks noChangeAspect="1"/>
          </p:cNvPicPr>
          <p:nvPr/>
        </p:nvPicPr>
        <p:blipFill>
          <a:blip r:embed="rId3"/>
          <a:srcRect l="25000" r="25000"/>
          <a:stretch>
            <a:fillRect/>
          </a:stretch>
        </p:blipFill>
        <p:spPr>
          <a:xfrm>
            <a:off x="6096000" y="0"/>
            <a:ext cx="6096000" cy="6858000"/>
          </a:xfrm>
          <a:prstGeom prst="rect">
            <a:avLst/>
          </a:prstGeom>
        </p:spPr>
      </p:pic>
      <p:sp>
        <p:nvSpPr>
          <p:cNvPr id="3" name="Rectangle 2">
            <a:extLst>
              <a:ext uri="{FF2B5EF4-FFF2-40B4-BE49-F238E27FC236}">
                <a16:creationId xmlns:a16="http://schemas.microsoft.com/office/drawing/2014/main" id="{27F1508F-57B5-419C-93D2-8018812F6A9C}"/>
              </a:ext>
            </a:extLst>
          </p:cNvPr>
          <p:cNvSpPr>
            <a:spLocks noGrp="1"/>
          </p:cNvSpPr>
          <p:nvPr/>
        </p:nvSpPr>
        <p:spPr>
          <a:xfrm>
            <a:off x="6096000" y="0"/>
            <a:ext cx="6096000" cy="6858000"/>
          </a:xfrm>
          <a:prstGeom prst="rect">
            <a:avLst/>
          </a:prstGeom>
          <a:solidFill>
            <a:srgbClr val="111418">
              <a:alpha val="65882"/>
            </a:srgbClr>
          </a:solidFill>
          <a:ln w="0">
            <a:solidFill>
              <a:srgbClr val="000000">
                <a:alpha val="0"/>
              </a:srgbClr>
            </a:solidFill>
            <a:prstDash val="solid"/>
          </a:ln>
        </p:spPr>
      </p:sp>
      <p:pic>
        <p:nvPicPr>
          <p:cNvPr id="4" name="Picture 3"/>
          <p:cNvPicPr>
            <a:picLocks noChangeAspect="1"/>
          </p:cNvPicPr>
          <p:nvPr/>
        </p:nvPicPr>
        <p:blipFill>
          <a:blip r:embed="rId4"/>
          <a:stretch/>
        </p:blipFill>
        <p:spPr>
          <a:xfrm>
            <a:off x="609600" y="342900"/>
            <a:ext cx="990600" cy="990600"/>
          </a:xfrm>
          <a:prstGeom prst="rect">
            <a:avLst/>
          </a:prstGeom>
        </p:spPr>
      </p:pic>
      <p:sp>
        <p:nvSpPr>
          <p:cNvPr id="5" name="Rectangle 4">
            <a:extLst>
              <a:ext uri="{FF2B5EF4-FFF2-40B4-BE49-F238E27FC236}">
                <a16:creationId xmlns:a16="http://schemas.microsoft.com/office/drawing/2014/main" id="{69B38277-B8FB-4D42-B81A-D647009AFF99}"/>
              </a:ext>
            </a:extLst>
          </p:cNvPr>
          <p:cNvSpPr>
            <a:spLocks noGrp="1"/>
          </p:cNvSpPr>
          <p:nvPr/>
        </p:nvSpPr>
        <p:spPr>
          <a:xfrm>
            <a:off x="609600" y="1485900"/>
            <a:ext cx="5143500" cy="16383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93000"/>
              </a:lnSpc>
              <a:buNone/>
              <a:defRPr sz="3225" b="1">
                <a:solidFill>
                  <a:srgbClr val="FFFFFF"/>
                </a:solidFill>
                <a:latin typeface="Aptos Display"/>
                <a:ea typeface="Aptos Display"/>
                <a:cs typeface="Aptos Display"/>
              </a:defRPr>
            </a:pPr>
            <a:r>
              <a:rPr sz="3225" b="1">
                <a:solidFill>
                  <a:srgbClr val="FFFFFF"/>
                </a:solidFill>
                <a:latin typeface="Aptos Display"/>
                <a:ea typeface="Aptos Display"/>
                <a:cs typeface="Aptos Display"/>
              </a:rPr>
              <a:t>Un bâtiment présentable. Un gestionnaire moins sollicité. Un conseil qui sait ce qui est couvert.</a:t>
            </a:r>
          </a:p>
        </p:txBody>
      </p:sp>
      <p:pic>
        <p:nvPicPr>
          <p:cNvPr id="6" name="Graphic 5"/>
          <p:cNvPicPr>
            <a:picLocks noChangeAspect="1"/>
          </p:cNvPicPr>
          <p:nvPr/>
        </p:nvPicPr>
        <p:blipFill>
          <a:blip r:embed="rId5">
            <a:extLst>
              <a:ext uri="{96DAC541-7B7A-43D3-8B79-37D633B846F1}">
                <asvg:svgBlip xmlns:asvg="http://schemas.microsoft.com/office/drawing/2016/SVG/main" r:embed="rId6"/>
              </a:ext>
            </a:extLst>
          </a:blip>
          <a:stretch/>
        </p:blipFill>
        <p:spPr>
          <a:xfrm>
            <a:off x="647700" y="3600450"/>
            <a:ext cx="266700" cy="266700"/>
          </a:xfrm>
          <a:prstGeom prst="rect">
            <a:avLst/>
          </a:prstGeom>
        </p:spPr>
      </p:pic>
      <p:sp>
        <p:nvSpPr>
          <p:cNvPr id="7" name="Rectangle 6">
            <a:extLst>
              <a:ext uri="{FF2B5EF4-FFF2-40B4-BE49-F238E27FC236}">
                <a16:creationId xmlns:a16="http://schemas.microsoft.com/office/drawing/2014/main" id="{49FE96A6-2E3A-47CB-9423-A1D4F99ACBA0}"/>
              </a:ext>
            </a:extLst>
          </p:cNvPr>
          <p:cNvSpPr>
            <a:spLocks noGrp="1"/>
          </p:cNvSpPr>
          <p:nvPr/>
        </p:nvSpPr>
        <p:spPr>
          <a:xfrm>
            <a:off x="1047750" y="3581400"/>
            <a:ext cx="9144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FFFFFF"/>
                </a:solidFill>
                <a:latin typeface="Aptos"/>
                <a:ea typeface="Aptos"/>
                <a:cs typeface="Aptos"/>
              </a:defRPr>
            </a:pPr>
            <a:r>
              <a:rPr sz="1500" b="1">
                <a:solidFill>
                  <a:srgbClr val="FFFFFF"/>
                </a:solidFill>
                <a:latin typeface="Aptos"/>
                <a:ea typeface="Aptos"/>
                <a:cs typeface="Aptos"/>
              </a:rPr>
              <a:t>7 jours</a:t>
            </a:r>
          </a:p>
        </p:txBody>
      </p:sp>
      <p:sp>
        <p:nvSpPr>
          <p:cNvPr id="8" name="Rectangle 7">
            <a:extLst>
              <a:ext uri="{FF2B5EF4-FFF2-40B4-BE49-F238E27FC236}">
                <a16:creationId xmlns:a16="http://schemas.microsoft.com/office/drawing/2014/main" id="{8974B8AC-E0EA-46C5-943B-F6E0E6708DED}"/>
              </a:ext>
            </a:extLst>
          </p:cNvPr>
          <p:cNvSpPr>
            <a:spLocks noGrp="1"/>
          </p:cNvSpPr>
          <p:nvPr/>
        </p:nvSpPr>
        <p:spPr>
          <a:xfrm>
            <a:off x="2038350" y="3609975"/>
            <a:ext cx="358140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63" b="0">
                <a:solidFill>
                  <a:srgbClr val="DCE1E3"/>
                </a:solidFill>
                <a:latin typeface="Aptos"/>
                <a:ea typeface="Aptos"/>
                <a:cs typeface="Aptos"/>
              </a:defRPr>
            </a:pPr>
            <a:r>
              <a:rPr sz="1163" b="0">
                <a:solidFill>
                  <a:srgbClr val="DCE1E3"/>
                </a:solidFill>
                <a:latin typeface="Aptos"/>
                <a:ea typeface="Aptos"/>
                <a:cs typeface="Aptos"/>
              </a:rPr>
              <a:t>Couverture possible sans interruption de service</a:t>
            </a:r>
          </a:p>
        </p:txBody>
      </p:sp>
      <p:pic>
        <p:nvPicPr>
          <p:cNvPr id="9" name="Graphic 8"/>
          <p:cNvPicPr>
            <a:picLocks noChangeAspect="1"/>
          </p:cNvPicPr>
          <p:nvPr/>
        </p:nvPicPr>
        <p:blipFill>
          <a:blip r:embed="rId7">
            <a:extLst>
              <a:ext uri="{96DAC541-7B7A-43D3-8B79-37D633B846F1}">
                <asvg:svgBlip xmlns:asvg="http://schemas.microsoft.com/office/drawing/2016/SVG/main" r:embed="rId8"/>
              </a:ext>
            </a:extLst>
          </a:blip>
          <a:stretch/>
        </p:blipFill>
        <p:spPr>
          <a:xfrm>
            <a:off x="647700" y="4114800"/>
            <a:ext cx="266700" cy="266700"/>
          </a:xfrm>
          <a:prstGeom prst="rect">
            <a:avLst/>
          </a:prstGeom>
        </p:spPr>
      </p:pic>
      <p:sp>
        <p:nvSpPr>
          <p:cNvPr id="10" name="Rectangle 9">
            <a:extLst>
              <a:ext uri="{FF2B5EF4-FFF2-40B4-BE49-F238E27FC236}">
                <a16:creationId xmlns:a16="http://schemas.microsoft.com/office/drawing/2014/main" id="{10636609-0805-4746-852E-0A69D6BDEF46}"/>
              </a:ext>
            </a:extLst>
          </p:cNvPr>
          <p:cNvSpPr>
            <a:spLocks noGrp="1"/>
          </p:cNvSpPr>
          <p:nvPr/>
        </p:nvSpPr>
        <p:spPr>
          <a:xfrm>
            <a:off x="1047750" y="4095750"/>
            <a:ext cx="9144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FFFFFF"/>
                </a:solidFill>
                <a:latin typeface="Aptos"/>
                <a:ea typeface="Aptos"/>
                <a:cs typeface="Aptos"/>
              </a:defRPr>
            </a:pPr>
            <a:r>
              <a:rPr sz="1500" b="1">
                <a:solidFill>
                  <a:srgbClr val="FFFFFF"/>
                </a:solidFill>
                <a:latin typeface="Aptos"/>
                <a:ea typeface="Aptos"/>
                <a:cs typeface="Aptos"/>
              </a:rPr>
              <a:t>1 contrat</a:t>
            </a:r>
          </a:p>
        </p:txBody>
      </p:sp>
      <p:sp>
        <p:nvSpPr>
          <p:cNvPr id="11" name="Rectangle 10">
            <a:extLst>
              <a:ext uri="{FF2B5EF4-FFF2-40B4-BE49-F238E27FC236}">
                <a16:creationId xmlns:a16="http://schemas.microsoft.com/office/drawing/2014/main" id="{09DF985B-7FB7-4E6C-B8CA-390EBB535471}"/>
              </a:ext>
            </a:extLst>
          </p:cNvPr>
          <p:cNvSpPr>
            <a:spLocks noGrp="1"/>
          </p:cNvSpPr>
          <p:nvPr/>
        </p:nvSpPr>
        <p:spPr>
          <a:xfrm>
            <a:off x="2038350" y="4124325"/>
            <a:ext cx="358140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63" b="0">
                <a:solidFill>
                  <a:srgbClr val="DCE1E3"/>
                </a:solidFill>
                <a:latin typeface="Aptos"/>
                <a:ea typeface="Aptos"/>
                <a:cs typeface="Aptos"/>
              </a:defRPr>
            </a:pPr>
            <a:r>
              <a:rPr sz="1163" b="0">
                <a:solidFill>
                  <a:srgbClr val="DCE1E3"/>
                </a:solidFill>
                <a:latin typeface="Aptos"/>
                <a:ea typeface="Aptos"/>
                <a:cs typeface="Aptos"/>
              </a:rPr>
              <a:t>Entretien, conciergerie, hiver et add-ons cadres</a:t>
            </a:r>
          </a:p>
        </p:txBody>
      </p:sp>
      <p:pic>
        <p:nvPicPr>
          <p:cNvPr id="12" name="Graphic 11"/>
          <p:cNvPicPr>
            <a:picLocks noChangeAspect="1"/>
          </p:cNvPicPr>
          <p:nvPr/>
        </p:nvPicPr>
        <p:blipFill>
          <a:blip r:embed="rId9">
            <a:extLst>
              <a:ext uri="{96DAC541-7B7A-43D3-8B79-37D633B846F1}">
                <asvg:svgBlip xmlns:asvg="http://schemas.microsoft.com/office/drawing/2016/SVG/main" r:embed="rId10"/>
              </a:ext>
            </a:extLst>
          </a:blip>
          <a:stretch/>
        </p:blipFill>
        <p:spPr>
          <a:xfrm>
            <a:off x="647700" y="4629150"/>
            <a:ext cx="266700" cy="266700"/>
          </a:xfrm>
          <a:prstGeom prst="rect">
            <a:avLst/>
          </a:prstGeom>
        </p:spPr>
      </p:pic>
      <p:sp>
        <p:nvSpPr>
          <p:cNvPr id="13" name="Rectangle 12">
            <a:extLst>
              <a:ext uri="{FF2B5EF4-FFF2-40B4-BE49-F238E27FC236}">
                <a16:creationId xmlns:a16="http://schemas.microsoft.com/office/drawing/2014/main" id="{EE0F7A25-1520-4174-86D5-204A6668090F}"/>
              </a:ext>
            </a:extLst>
          </p:cNvPr>
          <p:cNvSpPr>
            <a:spLocks noGrp="1"/>
          </p:cNvSpPr>
          <p:nvPr/>
        </p:nvSpPr>
        <p:spPr>
          <a:xfrm>
            <a:off x="1047750" y="4610100"/>
            <a:ext cx="9144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FFFFFF"/>
                </a:solidFill>
                <a:latin typeface="Aptos"/>
                <a:ea typeface="Aptos"/>
                <a:cs typeface="Aptos"/>
              </a:defRPr>
            </a:pPr>
            <a:r>
              <a:rPr sz="1500" b="1">
                <a:solidFill>
                  <a:srgbClr val="FFFFFF"/>
                </a:solidFill>
                <a:latin typeface="Aptos"/>
                <a:ea typeface="Aptos"/>
                <a:cs typeface="Aptos"/>
              </a:rPr>
              <a:t>Retours</a:t>
            </a:r>
          </a:p>
        </p:txBody>
      </p:sp>
      <p:sp>
        <p:nvSpPr>
          <p:cNvPr id="14" name="Rectangle 13">
            <a:extLst>
              <a:ext uri="{FF2B5EF4-FFF2-40B4-BE49-F238E27FC236}">
                <a16:creationId xmlns:a16="http://schemas.microsoft.com/office/drawing/2014/main" id="{84473F88-4289-4F03-9C6C-696EBD791900}"/>
              </a:ext>
            </a:extLst>
          </p:cNvPr>
          <p:cNvSpPr>
            <a:spLocks noGrp="1"/>
          </p:cNvSpPr>
          <p:nvPr/>
        </p:nvSpPr>
        <p:spPr>
          <a:xfrm>
            <a:off x="2038350" y="4638675"/>
            <a:ext cx="3581400" cy="3900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63" b="0">
                <a:solidFill>
                  <a:srgbClr val="DCE1E3"/>
                </a:solidFill>
                <a:latin typeface="Aptos"/>
                <a:ea typeface="Aptos"/>
                <a:cs typeface="Aptos"/>
              </a:defRPr>
            </a:pPr>
            <a:r>
              <a:rPr sz="1163" b="0" dirty="0">
                <a:solidFill>
                  <a:srgbClr val="DCE1E3"/>
                </a:solidFill>
                <a:latin typeface="Aptos"/>
                <a:ea typeface="Aptos"/>
                <a:cs typeface="Aptos"/>
              </a:rPr>
              <a:t>Page Web </a:t>
            </a:r>
            <a:r>
              <a:rPr sz="1163" b="0" dirty="0" err="1">
                <a:solidFill>
                  <a:srgbClr val="DCE1E3"/>
                </a:solidFill>
                <a:latin typeface="Aptos"/>
                <a:ea typeface="Aptos"/>
                <a:cs typeface="Aptos"/>
              </a:rPr>
              <a:t>dédiée</a:t>
            </a:r>
            <a:r>
              <a:rPr sz="1163" b="0" dirty="0">
                <a:solidFill>
                  <a:srgbClr val="DCE1E3"/>
                </a:solidFill>
                <a:latin typeface="Aptos"/>
                <a:ea typeface="Aptos"/>
                <a:cs typeface="Aptos"/>
              </a:rPr>
              <a:t> aux </a:t>
            </a:r>
            <a:r>
              <a:rPr sz="1163" b="0" dirty="0" err="1">
                <a:solidFill>
                  <a:srgbClr val="DCE1E3"/>
                </a:solidFill>
                <a:latin typeface="Aptos"/>
                <a:ea typeface="Aptos"/>
                <a:cs typeface="Aptos"/>
              </a:rPr>
              <a:t>résidents</a:t>
            </a:r>
            <a:r>
              <a:rPr sz="1163" b="0" dirty="0">
                <a:solidFill>
                  <a:srgbClr val="DCE1E3"/>
                </a:solidFill>
                <a:latin typeface="Aptos"/>
                <a:ea typeface="Aptos"/>
                <a:cs typeface="Aptos"/>
              </a:rPr>
              <a:t>, </a:t>
            </a:r>
            <a:r>
              <a:rPr sz="1163" b="0" dirty="0" err="1">
                <a:solidFill>
                  <a:srgbClr val="DCE1E3"/>
                </a:solidFill>
                <a:latin typeface="Aptos"/>
                <a:ea typeface="Aptos"/>
                <a:cs typeface="Aptos"/>
              </a:rPr>
              <a:t>collecte</a:t>
            </a:r>
            <a:r>
              <a:rPr sz="1163" b="0" dirty="0">
                <a:solidFill>
                  <a:srgbClr val="DCE1E3"/>
                </a:solidFill>
                <a:latin typeface="Aptos"/>
                <a:ea typeface="Aptos"/>
                <a:cs typeface="Aptos"/>
              </a:rPr>
              <a:t> des </a:t>
            </a:r>
            <a:r>
              <a:rPr sz="1163" b="0" dirty="0" err="1">
                <a:solidFill>
                  <a:srgbClr val="DCE1E3"/>
                </a:solidFill>
                <a:latin typeface="Aptos"/>
                <a:ea typeface="Aptos"/>
                <a:cs typeface="Aptos"/>
              </a:rPr>
              <a:t>préoccupations</a:t>
            </a:r>
            <a:r>
              <a:rPr sz="1163" b="0" dirty="0">
                <a:solidFill>
                  <a:srgbClr val="DCE1E3"/>
                </a:solidFill>
                <a:latin typeface="Aptos"/>
                <a:ea typeface="Aptos"/>
                <a:cs typeface="Aptos"/>
              </a:rPr>
              <a:t> et </a:t>
            </a:r>
            <a:r>
              <a:rPr sz="1163" b="0" dirty="0" err="1">
                <a:solidFill>
                  <a:srgbClr val="DCE1E3"/>
                </a:solidFill>
                <a:latin typeface="Aptos"/>
                <a:ea typeface="Aptos"/>
                <a:cs typeface="Aptos"/>
              </a:rPr>
              <a:t>analyse</a:t>
            </a:r>
            <a:r>
              <a:rPr sz="1163" b="0" dirty="0">
                <a:solidFill>
                  <a:srgbClr val="DCE1E3"/>
                </a:solidFill>
                <a:latin typeface="Aptos"/>
                <a:ea typeface="Aptos"/>
                <a:cs typeface="Aptos"/>
              </a:rPr>
              <a:t> de satisfaction.</a:t>
            </a:r>
          </a:p>
        </p:txBody>
      </p:sp>
      <p:pic>
        <p:nvPicPr>
          <p:cNvPr id="15" name="Graphic 14"/>
          <p:cNvPicPr>
            <a:picLocks noChangeAspect="1"/>
          </p:cNvPicPr>
          <p:nvPr/>
        </p:nvPicPr>
        <p:blipFill>
          <a:blip r:embed="rId11">
            <a:extLst>
              <a:ext uri="{96DAC541-7B7A-43D3-8B79-37D633B846F1}">
                <asvg:svgBlip xmlns:asvg="http://schemas.microsoft.com/office/drawing/2016/SVG/main" r:embed="rId12"/>
              </a:ext>
            </a:extLst>
          </a:blip>
          <a:stretch/>
        </p:blipFill>
        <p:spPr>
          <a:xfrm>
            <a:off x="647700" y="5143500"/>
            <a:ext cx="266700" cy="266700"/>
          </a:xfrm>
          <a:prstGeom prst="rect">
            <a:avLst/>
          </a:prstGeom>
        </p:spPr>
      </p:pic>
      <p:sp>
        <p:nvSpPr>
          <p:cNvPr id="16" name="Rectangle 15">
            <a:extLst>
              <a:ext uri="{FF2B5EF4-FFF2-40B4-BE49-F238E27FC236}">
                <a16:creationId xmlns:a16="http://schemas.microsoft.com/office/drawing/2014/main" id="{0E1087E7-9332-440B-8A10-360558900CD9}"/>
              </a:ext>
            </a:extLst>
          </p:cNvPr>
          <p:cNvSpPr>
            <a:spLocks noGrp="1"/>
          </p:cNvSpPr>
          <p:nvPr/>
        </p:nvSpPr>
        <p:spPr>
          <a:xfrm>
            <a:off x="1047750" y="5124450"/>
            <a:ext cx="13000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FFFFFF"/>
                </a:solidFill>
                <a:latin typeface="Aptos"/>
                <a:ea typeface="Aptos"/>
                <a:cs typeface="Aptos"/>
              </a:defRPr>
            </a:pPr>
            <a:r>
              <a:rPr sz="1500" b="1">
                <a:solidFill>
                  <a:srgbClr val="FFFFFF"/>
                </a:solidFill>
                <a:latin typeface="Aptos"/>
                <a:ea typeface="Aptos"/>
                <a:cs typeface="Aptos"/>
              </a:rPr>
              <a:t>Conformité</a:t>
            </a:r>
          </a:p>
        </p:txBody>
      </p:sp>
      <p:sp>
        <p:nvSpPr>
          <p:cNvPr id="17" name="Rectangle 16">
            <a:extLst>
              <a:ext uri="{FF2B5EF4-FFF2-40B4-BE49-F238E27FC236}">
                <a16:creationId xmlns:a16="http://schemas.microsoft.com/office/drawing/2014/main" id="{96598B69-17A9-468F-A48B-0DCA8971A28F}"/>
              </a:ext>
            </a:extLst>
          </p:cNvPr>
          <p:cNvSpPr>
            <a:spLocks noGrp="1"/>
          </p:cNvSpPr>
          <p:nvPr/>
        </p:nvSpPr>
        <p:spPr>
          <a:xfrm>
            <a:off x="2164187" y="5143500"/>
            <a:ext cx="315000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63" b="0">
                <a:solidFill>
                  <a:srgbClr val="DCE1E3"/>
                </a:solidFill>
                <a:latin typeface="Aptos"/>
                <a:ea typeface="Aptos"/>
                <a:cs typeface="Aptos"/>
              </a:defRPr>
            </a:pPr>
            <a:r>
              <a:rPr sz="1163" b="0" dirty="0">
                <a:solidFill>
                  <a:srgbClr val="DCE1E3"/>
                </a:solidFill>
                <a:latin typeface="Aptos"/>
                <a:ea typeface="Aptos"/>
                <a:cs typeface="Aptos"/>
              </a:rPr>
              <a:t>Assurance, CNESST, NEQ et cadre Québec</a:t>
            </a:r>
          </a:p>
        </p:txBody>
      </p:sp>
      <p:sp>
        <p:nvSpPr>
          <p:cNvPr id="18" name="Rectangle 17">
            <a:extLst>
              <a:ext uri="{FF2B5EF4-FFF2-40B4-BE49-F238E27FC236}">
                <a16:creationId xmlns:a16="http://schemas.microsoft.com/office/drawing/2014/main" id="{4CFD01C4-27B7-4133-AC4E-5AD7607DA5F9}"/>
              </a:ext>
            </a:extLst>
          </p:cNvPr>
          <p:cNvSpPr>
            <a:spLocks noGrp="1"/>
          </p:cNvSpPr>
          <p:nvPr/>
        </p:nvSpPr>
        <p:spPr>
          <a:xfrm>
            <a:off x="6705295" y="4498848"/>
            <a:ext cx="4095597" cy="1115568"/>
          </a:xfrm>
          <a:prstGeom prst="roundRect">
            <a:avLst>
              <a:gd name="adj" fmla="val 7000"/>
            </a:avLst>
          </a:prstGeom>
          <a:solidFill>
            <a:srgbClr val="F7F4EE"/>
          </a:solidFill>
          <a:ln w="6350">
            <a:solidFill>
              <a:srgbClr val="E6DFD3"/>
            </a:solidFill>
            <a:prstDash val="solid"/>
          </a:ln>
          <a:effectLst>
            <a:outerShdw blurRad="180000" dist="50000" dir="5400000" rotWithShape="0">
              <a:srgbClr val="000000">
                <a:alpha val="32000"/>
              </a:srgbClr>
            </a:outerShdw>
          </a:effectLst>
        </p:spPr>
      </p:sp>
      <p:sp>
        <p:nvSpPr>
          <p:cNvPr id="19" name="Rectangle 18">
            <a:extLst>
              <a:ext uri="{FF2B5EF4-FFF2-40B4-BE49-F238E27FC236}">
                <a16:creationId xmlns:a16="http://schemas.microsoft.com/office/drawing/2014/main" id="{00617650-37D2-499A-A16A-FFDC1A1C2BAC}"/>
              </a:ext>
            </a:extLst>
          </p:cNvPr>
          <p:cNvSpPr>
            <a:spLocks noGrp="1"/>
          </p:cNvSpPr>
          <p:nvPr/>
        </p:nvSpPr>
        <p:spPr>
          <a:xfrm>
            <a:off x="6967728" y="4718304"/>
            <a:ext cx="338328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75" b="1">
                <a:solidFill>
                  <a:srgbClr val="C85F13"/>
                </a:solidFill>
                <a:latin typeface="Aptos"/>
                <a:ea typeface="Aptos"/>
                <a:cs typeface="Aptos"/>
              </a:defRPr>
            </a:pPr>
            <a:r>
              <a:rPr sz="1000" b="1" spc="220">
                <a:solidFill>
                  <a:srgbClr val="C85F13"/>
                </a:solidFill>
                <a:latin typeface="Aptos"/>
                <a:ea typeface="Aptos"/>
                <a:cs typeface="Aptos"/>
              </a:rPr>
              <a:t>PROCHAINE ÉTAPE</a:t>
            </a:r>
          </a:p>
        </p:txBody>
      </p:sp>
      <p:sp>
        <p:nvSpPr>
          <p:cNvPr id="20" name="Rectangle 19">
            <a:extLst>
              <a:ext uri="{FF2B5EF4-FFF2-40B4-BE49-F238E27FC236}">
                <a16:creationId xmlns:a16="http://schemas.microsoft.com/office/drawing/2014/main" id="{BED248D6-FB82-4909-B141-45AAA946257E}"/>
              </a:ext>
            </a:extLst>
          </p:cNvPr>
          <p:cNvSpPr>
            <a:spLocks noGrp="1"/>
          </p:cNvSpPr>
          <p:nvPr/>
        </p:nvSpPr>
        <p:spPr>
          <a:xfrm>
            <a:off x="6967728" y="5065776"/>
            <a:ext cx="3520440" cy="530352"/>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2000"/>
              </a:lnSpc>
              <a:buNone/>
              <a:defRPr sz="1350" b="1">
                <a:solidFill>
                  <a:srgbClr val="111418"/>
                </a:solidFill>
                <a:latin typeface="Aptos"/>
                <a:ea typeface="Aptos"/>
                <a:cs typeface="Aptos"/>
              </a:defRPr>
            </a:pPr>
            <a:r>
              <a:rPr sz="1350" b="1" spc="20">
                <a:solidFill>
                  <a:srgbClr val="14181C"/>
                </a:solidFill>
                <a:latin typeface="Aptos"/>
                <a:ea typeface="Aptos"/>
                <a:cs typeface="Aptos"/>
              </a:rPr>
              <a:t>Confiez-nous votre immeuble — nous concevons une prestation sur mesure.</a:t>
            </a:r>
          </a:p>
        </p:txBody>
      </p:sp>
      <p:sp>
        <p:nvSpPr>
          <p:cNvPr id="21" name="Rectangle 20">
            <a:extLst>
              <a:ext uri="{FF2B5EF4-FFF2-40B4-BE49-F238E27FC236}">
                <a16:creationId xmlns:a16="http://schemas.microsoft.com/office/drawing/2014/main" id="{E23CCADD-2180-405C-9721-60CA134FDC41}"/>
              </a:ext>
            </a:extLst>
          </p:cNvPr>
          <p:cNvSpPr>
            <a:spLocks noGrp="1"/>
          </p:cNvSpPr>
          <p:nvPr/>
        </p:nvSpPr>
        <p:spPr>
          <a:xfrm>
            <a:off x="6705600" y="5848350"/>
            <a:ext cx="40957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25" b="0">
                <a:solidFill>
                  <a:srgbClr val="FFFFFF"/>
                </a:solidFill>
                <a:latin typeface="Aptos"/>
                <a:ea typeface="Aptos"/>
                <a:cs typeface="Aptos"/>
              </a:defRPr>
            </a:pPr>
            <a:r>
              <a:rPr lang="en-CA" sz="1125" b="0" spc="40">
                <a:solidFill>
                  <a:srgbClr val="FFFFFF"/>
                </a:solidFill>
                <a:latin typeface="Aptos"/>
                <a:ea typeface="Aptos"/>
                <a:cs typeface="Aptos"/>
              </a:rPr>
              <a:t>514-974-3311 | info@nickelandkrome.ca | nickelandkrome.ca</a:t>
            </a:r>
            <a:endParaRPr sz="1125" b="0" spc="40">
              <a:solidFill>
                <a:srgbClr val="FFFFFF"/>
              </a:solidFill>
              <a:latin typeface="Aptos"/>
              <a:ea typeface="Aptos"/>
              <a:cs typeface="Aptos"/>
            </a:endParaRPr>
          </a:p>
        </p:txBody>
      </p:sp>
      <p:sp>
        <p:nvSpPr>
          <p:cNvPr id="22" name="Rectangle 21">
            <a:extLst>
              <a:ext uri="{FF2B5EF4-FFF2-40B4-BE49-F238E27FC236}">
                <a16:creationId xmlns:a16="http://schemas.microsoft.com/office/drawing/2014/main" id="{BD5E635A-F64B-4D2C-8E3C-802DAE195ED6}"/>
              </a:ext>
            </a:extLst>
          </p:cNvPr>
          <p:cNvSpPr>
            <a:spLocks noGrp="1"/>
          </p:cNvSpPr>
          <p:nvPr/>
        </p:nvSpPr>
        <p:spPr>
          <a:xfrm>
            <a:off x="609600" y="6419850"/>
            <a:ext cx="9334500" cy="9525"/>
          </a:xfrm>
          <a:prstGeom prst="rect">
            <a:avLst/>
          </a:prstGeom>
          <a:solidFill>
            <a:srgbClr val="D8D1C7"/>
          </a:solidFill>
          <a:ln w="0">
            <a:solidFill>
              <a:srgbClr val="000000">
                <a:alpha val="0"/>
              </a:srgbClr>
            </a:solidFill>
            <a:prstDash val="solid"/>
          </a:ln>
        </p:spPr>
      </p:sp>
      <p:sp>
        <p:nvSpPr>
          <p:cNvPr id="23" name="Rectangle 22">
            <a:extLst>
              <a:ext uri="{FF2B5EF4-FFF2-40B4-BE49-F238E27FC236}">
                <a16:creationId xmlns:a16="http://schemas.microsoft.com/office/drawing/2014/main" id="{C83F333F-0B44-4FFB-B5F6-B229C0431F03}"/>
              </a:ext>
            </a:extLst>
          </p:cNvPr>
          <p:cNvSpPr>
            <a:spLocks noGrp="1"/>
          </p:cNvSpPr>
          <p:nvPr/>
        </p:nvSpPr>
        <p:spPr>
          <a:xfrm>
            <a:off x="609600" y="6524625"/>
            <a:ext cx="6858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6E7478"/>
                </a:solidFill>
                <a:latin typeface="Aptos"/>
                <a:ea typeface="Aptos"/>
                <a:cs typeface="Aptos"/>
              </a:defRPr>
            </a:pPr>
            <a:r>
              <a:rPr sz="713" b="0">
                <a:solidFill>
                  <a:srgbClr val="6E7478"/>
                </a:solidFill>
                <a:latin typeface="Aptos"/>
                <a:ea typeface="Aptos"/>
                <a:cs typeface="Aptos"/>
              </a:rPr>
              <a:t>Nickel &amp; Krome | NEQ 3381837957 | Montréal, Laval, Rive-Nord</a:t>
            </a:r>
          </a:p>
        </p:txBody>
      </p:sp>
      <p:sp>
        <p:nvSpPr>
          <p:cNvPr id="24" name="Rectangle 23">
            <a:extLst>
              <a:ext uri="{FF2B5EF4-FFF2-40B4-BE49-F238E27FC236}">
                <a16:creationId xmlns:a16="http://schemas.microsoft.com/office/drawing/2014/main" id="{68EEFAA5-8F2F-4940-AB88-2392BF50FF00}"/>
              </a:ext>
            </a:extLst>
          </p:cNvPr>
          <p:cNvSpPr>
            <a:spLocks noGrp="1"/>
          </p:cNvSpPr>
          <p:nvPr/>
        </p:nvSpPr>
        <p:spPr>
          <a:xfrm>
            <a:off x="11239500" y="6496050"/>
            <a:ext cx="381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88" b="1">
                <a:solidFill>
                  <a:srgbClr val="6E7478"/>
                </a:solidFill>
                <a:latin typeface="Aptos"/>
                <a:ea typeface="Aptos"/>
                <a:cs typeface="Aptos"/>
              </a:defRPr>
            </a:pPr>
            <a:r>
              <a:rPr sz="788" b="1">
                <a:solidFill>
                  <a:srgbClr val="6E7478"/>
                </a:solidFill>
                <a:latin typeface="Aptos"/>
                <a:ea typeface="Aptos"/>
                <a:cs typeface="Aptos"/>
              </a:rPr>
              <a:t>12</a:t>
            </a:r>
          </a:p>
        </p:txBody>
      </p:sp>
      <p:sp>
        <p:nvSpPr>
          <p:cNvPr id="26" name="cta-accent-bar"/>
          <p:cNvSpPr/>
          <p:nvPr/>
        </p:nvSpPr>
        <p:spPr>
          <a:xfrm>
            <a:off x="6705295" y="4590288"/>
            <a:ext cx="45720" cy="932688"/>
          </a:xfrm>
          <a:prstGeom prst="rect">
            <a:avLst/>
          </a:prstGeom>
          <a:gradFill>
            <a:gsLst>
              <a:gs pos="0">
                <a:srgbClr val="E0A050"/>
              </a:gs>
              <a:gs pos="100000">
                <a:srgbClr val="C85F13"/>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cta-rule"/>
          <p:cNvSpPr/>
          <p:nvPr/>
        </p:nvSpPr>
        <p:spPr>
          <a:xfrm>
            <a:off x="6967728" y="4974336"/>
            <a:ext cx="502920" cy="16459"/>
          </a:xfrm>
          <a:prstGeom prst="rect">
            <a:avLst/>
          </a:prstGeom>
          <a:solidFill>
            <a:srgbClr val="C85F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9" name="NK_Website_QR" descr="QR code linking to https://nickelandkrome.ca">
            <a:extLst>
              <a:ext uri="{FF2B5EF4-FFF2-40B4-BE49-F238E27FC236}">
                <a16:creationId xmlns:a16="http://schemas.microsoft.com/office/drawing/2014/main" id="{7C683889-B92A-DAD5-BF29-FD24899ECAD6}"/>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0896600" y="4495800"/>
            <a:ext cx="990600" cy="990600"/>
          </a:xfrm>
          <a:prstGeom prst="rect">
            <a:avLst/>
          </a:prstGeom>
        </p:spPr>
      </p:pic>
    </p:spTree>
    <p:extLst>
      <p:ext uri="{BB962C8B-B14F-4D97-AF65-F5344CB8AC3E}">
        <p14:creationId xmlns:p14="http://schemas.microsoft.com/office/powerpoint/2010/main" val="1653392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AE44974-CDF7-4EB4-AE1C-79D717184973}"/>
              </a:ext>
            </a:extLst>
          </p:cNvPr>
          <p:cNvSpPr>
            <a:spLocks noGrp="1"/>
          </p:cNvSpPr>
          <p:nvPr/>
        </p:nvSpPr>
        <p:spPr>
          <a:xfrm>
            <a:off x="0" y="0"/>
            <a:ext cx="12192000" cy="6858000"/>
          </a:xfrm>
          <a:prstGeom prst="rect">
            <a:avLst/>
          </a:prstGeom>
          <a:solidFill>
            <a:srgbClr val="F7F4EE"/>
          </a:solidFill>
          <a:ln w="0">
            <a:solidFill>
              <a:srgbClr val="000000">
                <a:alpha val="0"/>
              </a:srgbClr>
            </a:solidFill>
            <a:prstDash val="solid"/>
          </a:ln>
        </p:spPr>
      </p:sp>
      <p:sp>
        <p:nvSpPr>
          <p:cNvPr id="2" name="kicker-main-marker">
            <a:extLst>
              <a:ext uri="{FF2B5EF4-FFF2-40B4-BE49-F238E27FC236}">
                <a16:creationId xmlns:a16="http://schemas.microsoft.com/office/drawing/2014/main" id="{525A13D6-68CB-4603-8D16-70B3F120A5A8}"/>
              </a:ext>
            </a:extLst>
          </p:cNvPr>
          <p:cNvSpPr>
            <a:spLocks noGrp="1"/>
          </p:cNvSpPr>
          <p:nvPr/>
        </p:nvSpPr>
        <p:spPr>
          <a:xfrm>
            <a:off x="609600" y="523875"/>
            <a:ext cx="266700" cy="28575"/>
          </a:xfrm>
          <a:prstGeom prst="rect">
            <a:avLst/>
          </a:prstGeom>
          <a:solidFill>
            <a:srgbClr val="F58220"/>
          </a:solidFill>
          <a:ln w="0">
            <a:solidFill>
              <a:srgbClr val="000000">
                <a:alpha val="0"/>
              </a:srgbClr>
            </a:solidFill>
            <a:prstDash val="solid"/>
          </a:ln>
        </p:spPr>
      </p:sp>
      <p:sp>
        <p:nvSpPr>
          <p:cNvPr id="3" name="kicker-main-label">
            <a:extLst>
              <a:ext uri="{FF2B5EF4-FFF2-40B4-BE49-F238E27FC236}">
                <a16:creationId xmlns:a16="http://schemas.microsoft.com/office/drawing/2014/main" id="{1C08CDC1-C404-46F2-8836-CA4B28654D8D}"/>
              </a:ext>
            </a:extLst>
          </p:cNvPr>
          <p:cNvSpPr>
            <a:spLocks noGrp="1"/>
          </p:cNvSpPr>
          <p:nvPr/>
        </p:nvSpPr>
        <p:spPr>
          <a:xfrm>
            <a:off x="1009650" y="457200"/>
            <a:ext cx="3429000" cy="171450"/>
          </a:xfrm>
          <a:prstGeom prst="rect">
            <a:avLst/>
          </a:prstGeom>
          <a:solidFill>
            <a:srgbClr val="000000">
              <a:alpha val="0"/>
            </a:srgbClr>
          </a:solidFill>
          <a:ln w="0">
            <a:solidFill>
              <a:srgbClr val="000000">
                <a:alpha val="0"/>
              </a:srgbClr>
            </a:solidFill>
            <a:prstDash val="solid"/>
          </a:ln>
        </p:spPr>
        <p:txBody>
          <a:bodyPr lIns="0" tIns="0" rIns="0" bIns="0" anchor="ctr"/>
          <a:lstStyle/>
          <a:p>
            <a:pPr algn="l">
              <a:defRPr sz="900" b="1">
                <a:solidFill>
                  <a:srgbClr val="6E7478"/>
                </a:solidFill>
                <a:latin typeface="Aptos"/>
                <a:ea typeface="Aptos"/>
                <a:cs typeface="Aptos"/>
              </a:defRPr>
            </a:pPr>
            <a:r>
              <a:rPr sz="900" b="1">
                <a:solidFill>
                  <a:srgbClr val="6E7478"/>
                </a:solidFill>
                <a:latin typeface="Aptos"/>
                <a:ea typeface="Aptos"/>
                <a:cs typeface="Aptos"/>
              </a:rPr>
              <a:t>LA PRESSION DE GESTION</a:t>
            </a:r>
          </a:p>
        </p:txBody>
      </p:sp>
      <p:sp>
        <p:nvSpPr>
          <p:cNvPr id="4" name="Rectangle 3">
            <a:extLst>
              <a:ext uri="{FF2B5EF4-FFF2-40B4-BE49-F238E27FC236}">
                <a16:creationId xmlns:a16="http://schemas.microsoft.com/office/drawing/2014/main" id="{B1190AFC-95B7-40D8-93A6-DC3B1B2564E8}"/>
              </a:ext>
            </a:extLst>
          </p:cNvPr>
          <p:cNvSpPr>
            <a:spLocks noGrp="1"/>
          </p:cNvSpPr>
          <p:nvPr/>
        </p:nvSpPr>
        <p:spPr>
          <a:xfrm>
            <a:off x="609600" y="800100"/>
            <a:ext cx="6477000" cy="11049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92000"/>
              </a:lnSpc>
              <a:buNone/>
              <a:defRPr sz="3150" b="1">
                <a:solidFill>
                  <a:srgbClr val="111418"/>
                </a:solidFill>
                <a:latin typeface="Aptos Display"/>
                <a:ea typeface="Aptos Display"/>
                <a:cs typeface="Aptos Display"/>
              </a:defRPr>
            </a:pPr>
            <a:r>
              <a:rPr sz="3150" b="1">
                <a:solidFill>
                  <a:srgbClr val="111418"/>
                </a:solidFill>
                <a:latin typeface="Aptos Display"/>
                <a:ea typeface="Aptos Display"/>
                <a:cs typeface="Aptos Display"/>
              </a:rPr>
              <a:t>Quand le service n'est pas structuré, chaque trace devient un suivi.</a:t>
            </a:r>
          </a:p>
        </p:txBody>
      </p:sp>
      <p:sp>
        <p:nvSpPr>
          <p:cNvPr id="5" name="Rectangle 4">
            <a:extLst>
              <a:ext uri="{FF2B5EF4-FFF2-40B4-BE49-F238E27FC236}">
                <a16:creationId xmlns:a16="http://schemas.microsoft.com/office/drawing/2014/main" id="{59283776-A83F-4C88-83D1-7FAEF2556D7E}"/>
              </a:ext>
            </a:extLst>
          </p:cNvPr>
          <p:cNvSpPr>
            <a:spLocks noGrp="1"/>
          </p:cNvSpPr>
          <p:nvPr/>
        </p:nvSpPr>
        <p:spPr>
          <a:xfrm>
            <a:off x="609600" y="1962150"/>
            <a:ext cx="5381625" cy="8382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8000"/>
              </a:lnSpc>
              <a:buNone/>
              <a:defRPr sz="1425" b="0">
                <a:solidFill>
                  <a:srgbClr val="2E3338"/>
                </a:solidFill>
                <a:latin typeface="Aptos"/>
                <a:ea typeface="Aptos"/>
                <a:cs typeface="Aptos"/>
              </a:defRPr>
            </a:pPr>
            <a:r>
              <a:rPr sz="1425" b="0">
                <a:solidFill>
                  <a:srgbClr val="2E3338"/>
                </a:solidFill>
                <a:latin typeface="Aptos"/>
                <a:ea typeface="Aptos"/>
                <a:cs typeface="Aptos"/>
              </a:rPr>
              <a:t>Les gestionnaires et syndicats ne veulent pas relancer un fournisseur pour chaque corridor, odeur, accès bloqué ou plainte répétée. Ils veulent une lecture claire du bâtiment et des limites de service.</a:t>
            </a:r>
          </a:p>
        </p:txBody>
      </p:sp>
      <p:pic>
        <p:nvPicPr>
          <p:cNvPr id="6" name="Picture 5"/>
          <p:cNvPicPr>
            <a:picLocks noChangeAspect="1"/>
          </p:cNvPicPr>
          <p:nvPr/>
        </p:nvPicPr>
        <p:blipFill>
          <a:blip r:embed="rId3"/>
          <a:srcRect l="14800" r="14800"/>
          <a:stretch>
            <a:fillRect/>
          </a:stretch>
        </p:blipFill>
        <p:spPr>
          <a:xfrm>
            <a:off x="7239000" y="0"/>
            <a:ext cx="4953000" cy="6858000"/>
          </a:xfrm>
          <a:prstGeom prst="rect">
            <a:avLst/>
          </a:prstGeom>
        </p:spPr>
      </p:pic>
      <p:sp>
        <p:nvSpPr>
          <p:cNvPr id="7" name="Rectangle 6">
            <a:extLst>
              <a:ext uri="{FF2B5EF4-FFF2-40B4-BE49-F238E27FC236}">
                <a16:creationId xmlns:a16="http://schemas.microsoft.com/office/drawing/2014/main" id="{2D3EEFD9-BDE7-44CA-8CCD-38E2DB6446FD}"/>
              </a:ext>
            </a:extLst>
          </p:cNvPr>
          <p:cNvSpPr>
            <a:spLocks noGrp="1"/>
          </p:cNvSpPr>
          <p:nvPr/>
        </p:nvSpPr>
        <p:spPr>
          <a:xfrm>
            <a:off x="6858000" y="0"/>
            <a:ext cx="1143000" cy="6858000"/>
          </a:xfrm>
          <a:prstGeom prst="rect">
            <a:avLst/>
          </a:prstGeom>
          <a:solidFill>
            <a:srgbClr val="F7F4EE"/>
          </a:solidFill>
          <a:ln w="0">
            <a:solidFill>
              <a:srgbClr val="000000">
                <a:alpha val="0"/>
              </a:srgbClr>
            </a:solidFill>
            <a:prstDash val="solid"/>
          </a:ln>
        </p:spPr>
      </p:sp>
      <p:sp>
        <p:nvSpPr>
          <p:cNvPr id="8" name="Rectangle 7">
            <a:extLst>
              <a:ext uri="{FF2B5EF4-FFF2-40B4-BE49-F238E27FC236}">
                <a16:creationId xmlns:a16="http://schemas.microsoft.com/office/drawing/2014/main" id="{D206E0B6-4EEB-400D-961B-F8B68F223D24}"/>
              </a:ext>
            </a:extLst>
          </p:cNvPr>
          <p:cNvSpPr>
            <a:spLocks noGrp="1"/>
          </p:cNvSpPr>
          <p:nvPr/>
        </p:nvSpPr>
        <p:spPr>
          <a:xfrm>
            <a:off x="800100" y="3238500"/>
            <a:ext cx="323850" cy="323850"/>
          </a:xfrm>
          <a:prstGeom prst="rect">
            <a:avLst/>
          </a:prstGeom>
          <a:solidFill>
            <a:srgbClr val="111418"/>
          </a:solidFill>
          <a:ln w="0">
            <a:solidFill>
              <a:srgbClr val="000000">
                <a:alpha val="0"/>
              </a:srgbClr>
            </a:solidFill>
            <a:prstDash val="solid"/>
          </a:ln>
        </p:spPr>
      </p:sp>
      <p:sp>
        <p:nvSpPr>
          <p:cNvPr id="9" name="Rectangle 8">
            <a:extLst>
              <a:ext uri="{FF2B5EF4-FFF2-40B4-BE49-F238E27FC236}">
                <a16:creationId xmlns:a16="http://schemas.microsoft.com/office/drawing/2014/main" id="{8724FDF1-2F35-4257-A4CA-62EF8DA35D2D}"/>
              </a:ext>
            </a:extLst>
          </p:cNvPr>
          <p:cNvSpPr>
            <a:spLocks noGrp="1"/>
          </p:cNvSpPr>
          <p:nvPr/>
        </p:nvSpPr>
        <p:spPr>
          <a:xfrm>
            <a:off x="800100" y="3295650"/>
            <a:ext cx="3238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FFFFFF"/>
                </a:solidFill>
                <a:latin typeface="Aptos"/>
                <a:ea typeface="Aptos"/>
                <a:cs typeface="Aptos"/>
              </a:defRPr>
            </a:pPr>
            <a:r>
              <a:rPr sz="975" b="1">
                <a:solidFill>
                  <a:srgbClr val="FFFFFF"/>
                </a:solidFill>
                <a:latin typeface="Aptos"/>
                <a:ea typeface="Aptos"/>
                <a:cs typeface="Aptos"/>
              </a:rPr>
              <a:t>1</a:t>
            </a:r>
          </a:p>
        </p:txBody>
      </p:sp>
      <p:sp>
        <p:nvSpPr>
          <p:cNvPr id="10" name="Rectangle 9">
            <a:extLst>
              <a:ext uri="{FF2B5EF4-FFF2-40B4-BE49-F238E27FC236}">
                <a16:creationId xmlns:a16="http://schemas.microsoft.com/office/drawing/2014/main" id="{CE129525-DAE6-437C-B85E-C270BACF82D9}"/>
              </a:ext>
            </a:extLst>
          </p:cNvPr>
          <p:cNvSpPr>
            <a:spLocks noGrp="1"/>
          </p:cNvSpPr>
          <p:nvPr/>
        </p:nvSpPr>
        <p:spPr>
          <a:xfrm>
            <a:off x="1314450" y="3219450"/>
            <a:ext cx="400050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1">
                <a:solidFill>
                  <a:srgbClr val="111418"/>
                </a:solidFill>
                <a:latin typeface="Aptos"/>
                <a:ea typeface="Aptos"/>
                <a:cs typeface="Aptos"/>
              </a:defRPr>
            </a:pPr>
            <a:r>
              <a:rPr sz="1200" b="1">
                <a:solidFill>
                  <a:srgbClr val="111418"/>
                </a:solidFill>
                <a:latin typeface="Aptos"/>
                <a:ea typeface="Aptos"/>
                <a:cs typeface="Aptos"/>
              </a:rPr>
              <a:t>Ce que les résidents voient</a:t>
            </a:r>
          </a:p>
        </p:txBody>
      </p:sp>
      <p:sp>
        <p:nvSpPr>
          <p:cNvPr id="11" name="Rectangle 10">
            <a:extLst>
              <a:ext uri="{FF2B5EF4-FFF2-40B4-BE49-F238E27FC236}">
                <a16:creationId xmlns:a16="http://schemas.microsoft.com/office/drawing/2014/main" id="{878C8599-6F48-438F-8B29-98ADE7DD4A88}"/>
              </a:ext>
            </a:extLst>
          </p:cNvPr>
          <p:cNvSpPr>
            <a:spLocks noGrp="1"/>
          </p:cNvSpPr>
          <p:nvPr/>
        </p:nvSpPr>
        <p:spPr>
          <a:xfrm>
            <a:off x="1314450" y="3457575"/>
            <a:ext cx="4857750" cy="4000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4000"/>
              </a:lnSpc>
              <a:buNone/>
              <a:defRPr sz="1125" b="0">
                <a:solidFill>
                  <a:srgbClr val="2E3338"/>
                </a:solidFill>
                <a:latin typeface="Aptos"/>
                <a:ea typeface="Aptos"/>
                <a:cs typeface="Aptos"/>
              </a:defRPr>
            </a:pPr>
            <a:r>
              <a:rPr sz="1125" b="0">
                <a:solidFill>
                  <a:srgbClr val="2E3338"/>
                </a:solidFill>
                <a:latin typeface="Aptos"/>
                <a:ea typeface="Aptos"/>
                <a:cs typeface="Aptos"/>
              </a:rPr>
              <a:t>Halls, ascenseurs, corridors, locaux déchets, accès hivernaux.</a:t>
            </a:r>
          </a:p>
        </p:txBody>
      </p:sp>
      <p:sp>
        <p:nvSpPr>
          <p:cNvPr id="12" name="Rectangle 11">
            <a:extLst>
              <a:ext uri="{FF2B5EF4-FFF2-40B4-BE49-F238E27FC236}">
                <a16:creationId xmlns:a16="http://schemas.microsoft.com/office/drawing/2014/main" id="{39A629F8-89D6-453B-88E8-82BE3F847DF1}"/>
              </a:ext>
            </a:extLst>
          </p:cNvPr>
          <p:cNvSpPr>
            <a:spLocks noGrp="1"/>
          </p:cNvSpPr>
          <p:nvPr/>
        </p:nvSpPr>
        <p:spPr>
          <a:xfrm>
            <a:off x="952500" y="3600450"/>
            <a:ext cx="19050" cy="361950"/>
          </a:xfrm>
          <a:prstGeom prst="rect">
            <a:avLst/>
          </a:prstGeom>
          <a:solidFill>
            <a:srgbClr val="D8D1C7"/>
          </a:solidFill>
          <a:ln w="0">
            <a:solidFill>
              <a:srgbClr val="000000">
                <a:alpha val="0"/>
              </a:srgbClr>
            </a:solidFill>
            <a:prstDash val="solid"/>
          </a:ln>
        </p:spPr>
      </p:sp>
      <p:sp>
        <p:nvSpPr>
          <p:cNvPr id="13" name="Rectangle 12">
            <a:extLst>
              <a:ext uri="{FF2B5EF4-FFF2-40B4-BE49-F238E27FC236}">
                <a16:creationId xmlns:a16="http://schemas.microsoft.com/office/drawing/2014/main" id="{7BA942F6-26DB-4143-B327-FFCC02DDB6AF}"/>
              </a:ext>
            </a:extLst>
          </p:cNvPr>
          <p:cNvSpPr>
            <a:spLocks noGrp="1"/>
          </p:cNvSpPr>
          <p:nvPr/>
        </p:nvSpPr>
        <p:spPr>
          <a:xfrm>
            <a:off x="800100" y="4019550"/>
            <a:ext cx="323850" cy="323850"/>
          </a:xfrm>
          <a:prstGeom prst="rect">
            <a:avLst/>
          </a:prstGeom>
          <a:solidFill>
            <a:srgbClr val="111418"/>
          </a:solidFill>
          <a:ln w="0">
            <a:solidFill>
              <a:srgbClr val="000000">
                <a:alpha val="0"/>
              </a:srgbClr>
            </a:solidFill>
            <a:prstDash val="solid"/>
          </a:ln>
        </p:spPr>
      </p:sp>
      <p:sp>
        <p:nvSpPr>
          <p:cNvPr id="14" name="Rectangle 13">
            <a:extLst>
              <a:ext uri="{FF2B5EF4-FFF2-40B4-BE49-F238E27FC236}">
                <a16:creationId xmlns:a16="http://schemas.microsoft.com/office/drawing/2014/main" id="{4AA99DD8-C241-48CE-83BC-1C1A6DFBD071}"/>
              </a:ext>
            </a:extLst>
          </p:cNvPr>
          <p:cNvSpPr>
            <a:spLocks noGrp="1"/>
          </p:cNvSpPr>
          <p:nvPr/>
        </p:nvSpPr>
        <p:spPr>
          <a:xfrm>
            <a:off x="800100" y="4076700"/>
            <a:ext cx="3238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FFFFFF"/>
                </a:solidFill>
                <a:latin typeface="Aptos"/>
                <a:ea typeface="Aptos"/>
                <a:cs typeface="Aptos"/>
              </a:defRPr>
            </a:pPr>
            <a:r>
              <a:rPr sz="975" b="1">
                <a:solidFill>
                  <a:srgbClr val="FFFFFF"/>
                </a:solidFill>
                <a:latin typeface="Aptos"/>
                <a:ea typeface="Aptos"/>
                <a:cs typeface="Aptos"/>
              </a:rPr>
              <a:t>2</a:t>
            </a:r>
          </a:p>
        </p:txBody>
      </p:sp>
      <p:sp>
        <p:nvSpPr>
          <p:cNvPr id="15" name="Rectangle 14">
            <a:extLst>
              <a:ext uri="{FF2B5EF4-FFF2-40B4-BE49-F238E27FC236}">
                <a16:creationId xmlns:a16="http://schemas.microsoft.com/office/drawing/2014/main" id="{6AE56172-9334-4126-A1C6-8DC676DEAE7A}"/>
              </a:ext>
            </a:extLst>
          </p:cNvPr>
          <p:cNvSpPr>
            <a:spLocks noGrp="1"/>
          </p:cNvSpPr>
          <p:nvPr/>
        </p:nvSpPr>
        <p:spPr>
          <a:xfrm>
            <a:off x="1314450" y="4000500"/>
            <a:ext cx="400050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1">
                <a:solidFill>
                  <a:srgbClr val="111418"/>
                </a:solidFill>
                <a:latin typeface="Aptos"/>
                <a:ea typeface="Aptos"/>
                <a:cs typeface="Aptos"/>
              </a:defRPr>
            </a:pPr>
            <a:r>
              <a:rPr sz="1200" b="1">
                <a:solidFill>
                  <a:srgbClr val="111418"/>
                </a:solidFill>
                <a:latin typeface="Aptos"/>
                <a:ea typeface="Aptos"/>
                <a:cs typeface="Aptos"/>
              </a:rPr>
              <a:t>Ce que la gestion porte</a:t>
            </a:r>
          </a:p>
        </p:txBody>
      </p:sp>
      <p:sp>
        <p:nvSpPr>
          <p:cNvPr id="16" name="Rectangle 15">
            <a:extLst>
              <a:ext uri="{FF2B5EF4-FFF2-40B4-BE49-F238E27FC236}">
                <a16:creationId xmlns:a16="http://schemas.microsoft.com/office/drawing/2014/main" id="{A8065C2B-CF90-4F15-B91D-BEDAF84A4CC8}"/>
              </a:ext>
            </a:extLst>
          </p:cNvPr>
          <p:cNvSpPr>
            <a:spLocks noGrp="1"/>
          </p:cNvSpPr>
          <p:nvPr/>
        </p:nvSpPr>
        <p:spPr>
          <a:xfrm>
            <a:off x="1314450" y="4238625"/>
            <a:ext cx="4857750" cy="4000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4000"/>
              </a:lnSpc>
              <a:buNone/>
              <a:defRPr sz="1125" b="0">
                <a:solidFill>
                  <a:srgbClr val="2E3338"/>
                </a:solidFill>
                <a:latin typeface="Aptos"/>
                <a:ea typeface="Aptos"/>
                <a:cs typeface="Aptos"/>
              </a:defRPr>
            </a:pPr>
            <a:r>
              <a:rPr sz="1125" b="0">
                <a:solidFill>
                  <a:srgbClr val="2E3338"/>
                </a:solidFill>
                <a:latin typeface="Aptos"/>
                <a:ea typeface="Aptos"/>
                <a:cs typeface="Aptos"/>
              </a:rPr>
              <a:t>Photos, plaintes, inspections, attentes du conseil, urgence avant l'assemblée.</a:t>
            </a:r>
          </a:p>
        </p:txBody>
      </p:sp>
      <p:sp>
        <p:nvSpPr>
          <p:cNvPr id="17" name="Rectangle 16">
            <a:extLst>
              <a:ext uri="{FF2B5EF4-FFF2-40B4-BE49-F238E27FC236}">
                <a16:creationId xmlns:a16="http://schemas.microsoft.com/office/drawing/2014/main" id="{1C41011B-2552-4612-9982-93307B24AF1F}"/>
              </a:ext>
            </a:extLst>
          </p:cNvPr>
          <p:cNvSpPr>
            <a:spLocks noGrp="1"/>
          </p:cNvSpPr>
          <p:nvPr/>
        </p:nvSpPr>
        <p:spPr>
          <a:xfrm>
            <a:off x="952500" y="4381500"/>
            <a:ext cx="19050" cy="361950"/>
          </a:xfrm>
          <a:prstGeom prst="rect">
            <a:avLst/>
          </a:prstGeom>
          <a:solidFill>
            <a:srgbClr val="D8D1C7"/>
          </a:solidFill>
          <a:ln w="0">
            <a:solidFill>
              <a:srgbClr val="000000">
                <a:alpha val="0"/>
              </a:srgbClr>
            </a:solidFill>
            <a:prstDash val="solid"/>
          </a:ln>
        </p:spPr>
      </p:sp>
      <p:sp>
        <p:nvSpPr>
          <p:cNvPr id="18" name="Rectangle 17">
            <a:extLst>
              <a:ext uri="{FF2B5EF4-FFF2-40B4-BE49-F238E27FC236}">
                <a16:creationId xmlns:a16="http://schemas.microsoft.com/office/drawing/2014/main" id="{B6CCCAEB-3FE7-43B6-898C-B5950E00471A}"/>
              </a:ext>
            </a:extLst>
          </p:cNvPr>
          <p:cNvSpPr>
            <a:spLocks noGrp="1"/>
          </p:cNvSpPr>
          <p:nvPr/>
        </p:nvSpPr>
        <p:spPr>
          <a:xfrm>
            <a:off x="800100" y="4800600"/>
            <a:ext cx="323850" cy="323850"/>
          </a:xfrm>
          <a:prstGeom prst="rect">
            <a:avLst/>
          </a:prstGeom>
          <a:solidFill>
            <a:srgbClr val="F58220"/>
          </a:solidFill>
          <a:ln w="0">
            <a:solidFill>
              <a:srgbClr val="000000">
                <a:alpha val="0"/>
              </a:srgbClr>
            </a:solidFill>
            <a:prstDash val="solid"/>
          </a:ln>
        </p:spPr>
      </p:sp>
      <p:sp>
        <p:nvSpPr>
          <p:cNvPr id="19" name="Rectangle 18">
            <a:extLst>
              <a:ext uri="{FF2B5EF4-FFF2-40B4-BE49-F238E27FC236}">
                <a16:creationId xmlns:a16="http://schemas.microsoft.com/office/drawing/2014/main" id="{60F9F81F-1298-4658-AE87-AFED6E20E67C}"/>
              </a:ext>
            </a:extLst>
          </p:cNvPr>
          <p:cNvSpPr>
            <a:spLocks noGrp="1"/>
          </p:cNvSpPr>
          <p:nvPr/>
        </p:nvSpPr>
        <p:spPr>
          <a:xfrm>
            <a:off x="800100" y="4857750"/>
            <a:ext cx="3238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75" b="1">
                <a:solidFill>
                  <a:srgbClr val="FFFFFF"/>
                </a:solidFill>
                <a:latin typeface="Aptos"/>
                <a:ea typeface="Aptos"/>
                <a:cs typeface="Aptos"/>
              </a:defRPr>
            </a:pPr>
            <a:r>
              <a:rPr sz="975" b="1">
                <a:solidFill>
                  <a:srgbClr val="FFFFFF"/>
                </a:solidFill>
                <a:latin typeface="Aptos"/>
                <a:ea typeface="Aptos"/>
                <a:cs typeface="Aptos"/>
              </a:rPr>
              <a:t>3</a:t>
            </a:r>
          </a:p>
        </p:txBody>
      </p:sp>
      <p:sp>
        <p:nvSpPr>
          <p:cNvPr id="20" name="Rectangle 19">
            <a:extLst>
              <a:ext uri="{FF2B5EF4-FFF2-40B4-BE49-F238E27FC236}">
                <a16:creationId xmlns:a16="http://schemas.microsoft.com/office/drawing/2014/main" id="{DB38A551-1435-4E3C-B80F-5A5CBC0B54F6}"/>
              </a:ext>
            </a:extLst>
          </p:cNvPr>
          <p:cNvSpPr>
            <a:spLocks noGrp="1"/>
          </p:cNvSpPr>
          <p:nvPr/>
        </p:nvSpPr>
        <p:spPr>
          <a:xfrm>
            <a:off x="1314450" y="4781550"/>
            <a:ext cx="400050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1">
                <a:solidFill>
                  <a:srgbClr val="111418"/>
                </a:solidFill>
                <a:latin typeface="Aptos"/>
                <a:ea typeface="Aptos"/>
                <a:cs typeface="Aptos"/>
              </a:defRPr>
            </a:pPr>
            <a:r>
              <a:rPr sz="1200" b="1">
                <a:solidFill>
                  <a:srgbClr val="111418"/>
                </a:solidFill>
                <a:latin typeface="Aptos"/>
                <a:ea typeface="Aptos"/>
                <a:cs typeface="Aptos"/>
              </a:rPr>
              <a:t>Ce que Nickel &amp; Krome structure</a:t>
            </a:r>
          </a:p>
        </p:txBody>
      </p:sp>
      <p:sp>
        <p:nvSpPr>
          <p:cNvPr id="21" name="Rectangle 20">
            <a:extLst>
              <a:ext uri="{FF2B5EF4-FFF2-40B4-BE49-F238E27FC236}">
                <a16:creationId xmlns:a16="http://schemas.microsoft.com/office/drawing/2014/main" id="{D1C6E15A-222F-42BF-8BF2-12B3D65C26CC}"/>
              </a:ext>
            </a:extLst>
          </p:cNvPr>
          <p:cNvSpPr>
            <a:spLocks noGrp="1"/>
          </p:cNvSpPr>
          <p:nvPr/>
        </p:nvSpPr>
        <p:spPr>
          <a:xfrm>
            <a:off x="1314450" y="5019675"/>
            <a:ext cx="4857750" cy="4000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4000"/>
              </a:lnSpc>
              <a:buNone/>
              <a:defRPr sz="1125" b="0">
                <a:solidFill>
                  <a:srgbClr val="2E3338"/>
                </a:solidFill>
                <a:latin typeface="Aptos"/>
                <a:ea typeface="Aptos"/>
                <a:cs typeface="Aptos"/>
              </a:defRPr>
            </a:pPr>
            <a:r>
              <a:rPr sz="1125" b="0">
                <a:solidFill>
                  <a:srgbClr val="2E3338"/>
                </a:solidFill>
                <a:latin typeface="Aptos"/>
                <a:ea typeface="Aptos"/>
                <a:cs typeface="Aptos"/>
              </a:rPr>
              <a:t>Cadence, zones couvertes, notes de passage, escalade et demandes séparées.</a:t>
            </a:r>
          </a:p>
        </p:txBody>
      </p:sp>
      <p:sp>
        <p:nvSpPr>
          <p:cNvPr id="22" name="Rectangle 21">
            <a:extLst>
              <a:ext uri="{FF2B5EF4-FFF2-40B4-BE49-F238E27FC236}">
                <a16:creationId xmlns:a16="http://schemas.microsoft.com/office/drawing/2014/main" id="{34C43BAE-AFC8-403F-8DB6-C1CED963C6D8}"/>
              </a:ext>
            </a:extLst>
          </p:cNvPr>
          <p:cNvSpPr>
            <a:spLocks noGrp="1"/>
          </p:cNvSpPr>
          <p:nvPr/>
        </p:nvSpPr>
        <p:spPr>
          <a:xfrm>
            <a:off x="609600" y="6419850"/>
            <a:ext cx="9334500" cy="9525"/>
          </a:xfrm>
          <a:prstGeom prst="rect">
            <a:avLst/>
          </a:prstGeom>
          <a:solidFill>
            <a:srgbClr val="D8D1C7"/>
          </a:solidFill>
          <a:ln w="0">
            <a:solidFill>
              <a:srgbClr val="000000">
                <a:alpha val="0"/>
              </a:srgbClr>
            </a:solidFill>
            <a:prstDash val="solid"/>
          </a:ln>
        </p:spPr>
      </p:sp>
      <p:sp>
        <p:nvSpPr>
          <p:cNvPr id="23" name="Rectangle 22">
            <a:extLst>
              <a:ext uri="{FF2B5EF4-FFF2-40B4-BE49-F238E27FC236}">
                <a16:creationId xmlns:a16="http://schemas.microsoft.com/office/drawing/2014/main" id="{C73F682B-97BA-4D9E-92B0-FF27DCF5F789}"/>
              </a:ext>
            </a:extLst>
          </p:cNvPr>
          <p:cNvSpPr>
            <a:spLocks noGrp="1"/>
          </p:cNvSpPr>
          <p:nvPr/>
        </p:nvSpPr>
        <p:spPr>
          <a:xfrm>
            <a:off x="609600" y="6524625"/>
            <a:ext cx="6858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6E7478"/>
                </a:solidFill>
                <a:latin typeface="Aptos"/>
                <a:ea typeface="Aptos"/>
                <a:cs typeface="Aptos"/>
              </a:defRPr>
            </a:pPr>
            <a:r>
              <a:rPr sz="713" b="0">
                <a:solidFill>
                  <a:srgbClr val="6E7478"/>
                </a:solidFill>
                <a:latin typeface="Aptos"/>
                <a:ea typeface="Aptos"/>
                <a:cs typeface="Aptos"/>
              </a:rPr>
              <a:t>Source: contrat type Nickel &amp; Krome et pages services gestionnaires/syndicats</a:t>
            </a:r>
          </a:p>
        </p:txBody>
      </p:sp>
      <p:sp>
        <p:nvSpPr>
          <p:cNvPr id="24" name="Rectangle 23">
            <a:extLst>
              <a:ext uri="{FF2B5EF4-FFF2-40B4-BE49-F238E27FC236}">
                <a16:creationId xmlns:a16="http://schemas.microsoft.com/office/drawing/2014/main" id="{04B6F0D4-E44F-4AF7-8290-5FA3CC1A645A}"/>
              </a:ext>
            </a:extLst>
          </p:cNvPr>
          <p:cNvSpPr>
            <a:spLocks noGrp="1"/>
          </p:cNvSpPr>
          <p:nvPr/>
        </p:nvSpPr>
        <p:spPr>
          <a:xfrm>
            <a:off x="11239500" y="6496050"/>
            <a:ext cx="381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88" b="1">
                <a:solidFill>
                  <a:srgbClr val="6E7478"/>
                </a:solidFill>
                <a:latin typeface="Aptos"/>
                <a:ea typeface="Aptos"/>
                <a:cs typeface="Aptos"/>
              </a:defRPr>
            </a:pPr>
            <a:r>
              <a:rPr sz="788" b="1">
                <a:solidFill>
                  <a:srgbClr val="6E7478"/>
                </a:solidFill>
                <a:latin typeface="Aptos"/>
                <a:ea typeface="Aptos"/>
                <a:cs typeface="Aptos"/>
              </a:rPr>
              <a:t>02</a:t>
            </a:r>
          </a:p>
        </p:txBody>
      </p:sp>
    </p:spTree>
    <p:extLst>
      <p:ext uri="{BB962C8B-B14F-4D97-AF65-F5344CB8AC3E}">
        <p14:creationId xmlns:p14="http://schemas.microsoft.com/office/powerpoint/2010/main" val="155663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70AD74A-E939-4AB9-95D1-C311C20A3BFC}"/>
              </a:ext>
            </a:extLst>
          </p:cNvPr>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sp>
        <p:nvSpPr>
          <p:cNvPr id="2" name="kicker-main-marker">
            <a:extLst>
              <a:ext uri="{FF2B5EF4-FFF2-40B4-BE49-F238E27FC236}">
                <a16:creationId xmlns:a16="http://schemas.microsoft.com/office/drawing/2014/main" id="{DC22E2D8-13B3-4467-9321-817227491E42}"/>
              </a:ext>
            </a:extLst>
          </p:cNvPr>
          <p:cNvSpPr>
            <a:spLocks noGrp="1"/>
          </p:cNvSpPr>
          <p:nvPr/>
        </p:nvSpPr>
        <p:spPr>
          <a:xfrm>
            <a:off x="609600" y="523875"/>
            <a:ext cx="266700" cy="28575"/>
          </a:xfrm>
          <a:prstGeom prst="rect">
            <a:avLst/>
          </a:prstGeom>
          <a:solidFill>
            <a:srgbClr val="F58220"/>
          </a:solidFill>
          <a:ln w="0">
            <a:solidFill>
              <a:srgbClr val="000000">
                <a:alpha val="0"/>
              </a:srgbClr>
            </a:solidFill>
            <a:prstDash val="solid"/>
          </a:ln>
        </p:spPr>
      </p:sp>
      <p:sp>
        <p:nvSpPr>
          <p:cNvPr id="3" name="kicker-main-label">
            <a:extLst>
              <a:ext uri="{FF2B5EF4-FFF2-40B4-BE49-F238E27FC236}">
                <a16:creationId xmlns:a16="http://schemas.microsoft.com/office/drawing/2014/main" id="{8CB58C07-5720-4D48-BBDE-0C12E190BD64}"/>
              </a:ext>
            </a:extLst>
          </p:cNvPr>
          <p:cNvSpPr>
            <a:spLocks noGrp="1"/>
          </p:cNvSpPr>
          <p:nvPr/>
        </p:nvSpPr>
        <p:spPr>
          <a:xfrm>
            <a:off x="1009650" y="457200"/>
            <a:ext cx="3429000" cy="171450"/>
          </a:xfrm>
          <a:prstGeom prst="rect">
            <a:avLst/>
          </a:prstGeom>
          <a:solidFill>
            <a:srgbClr val="000000">
              <a:alpha val="0"/>
            </a:srgbClr>
          </a:solidFill>
          <a:ln w="0">
            <a:solidFill>
              <a:srgbClr val="000000">
                <a:alpha val="0"/>
              </a:srgbClr>
            </a:solidFill>
            <a:prstDash val="solid"/>
          </a:ln>
        </p:spPr>
        <p:txBody>
          <a:bodyPr lIns="0" tIns="0" rIns="0" bIns="0" anchor="ctr"/>
          <a:lstStyle/>
          <a:p>
            <a:pPr algn="l">
              <a:defRPr sz="900" b="1">
                <a:solidFill>
                  <a:srgbClr val="6E7478"/>
                </a:solidFill>
                <a:latin typeface="Aptos"/>
                <a:ea typeface="Aptos"/>
                <a:cs typeface="Aptos"/>
              </a:defRPr>
            </a:pPr>
            <a:r>
              <a:rPr sz="900" b="1">
                <a:solidFill>
                  <a:srgbClr val="6E7478"/>
                </a:solidFill>
                <a:latin typeface="Aptos"/>
                <a:ea typeface="Aptos"/>
                <a:cs typeface="Aptos"/>
              </a:rPr>
              <a:t>ARCHITECTURE DU MANDAT</a:t>
            </a:r>
          </a:p>
        </p:txBody>
      </p:sp>
      <p:sp>
        <p:nvSpPr>
          <p:cNvPr id="4" name="Rectangle 3">
            <a:extLst>
              <a:ext uri="{FF2B5EF4-FFF2-40B4-BE49-F238E27FC236}">
                <a16:creationId xmlns:a16="http://schemas.microsoft.com/office/drawing/2014/main" id="{37C985F8-9042-490B-AE9D-B732181B1825}"/>
              </a:ext>
            </a:extLst>
          </p:cNvPr>
          <p:cNvSpPr>
            <a:spLocks noGrp="1"/>
          </p:cNvSpPr>
          <p:nvPr/>
        </p:nvSpPr>
        <p:spPr>
          <a:xfrm>
            <a:off x="609600" y="800100"/>
            <a:ext cx="7429500" cy="9906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92000"/>
              </a:lnSpc>
              <a:buNone/>
              <a:defRPr sz="3150" b="1">
                <a:solidFill>
                  <a:srgbClr val="111418"/>
                </a:solidFill>
                <a:latin typeface="Aptos Display"/>
                <a:ea typeface="Aptos Display"/>
                <a:cs typeface="Aptos Display"/>
              </a:defRPr>
            </a:pPr>
            <a:r>
              <a:rPr sz="3150" b="1">
                <a:solidFill>
                  <a:srgbClr val="111418"/>
                </a:solidFill>
                <a:latin typeface="Aptos Display"/>
                <a:ea typeface="Aptos Display"/>
                <a:cs typeface="Aptos Display"/>
              </a:rPr>
              <a:t>Un seul partenaire couvre le visible, l'opérationnel et le saisonnier.</a:t>
            </a:r>
          </a:p>
        </p:txBody>
      </p:sp>
      <p:sp>
        <p:nvSpPr>
          <p:cNvPr id="5" name="Rectangle 4">
            <a:extLst>
              <a:ext uri="{FF2B5EF4-FFF2-40B4-BE49-F238E27FC236}">
                <a16:creationId xmlns:a16="http://schemas.microsoft.com/office/drawing/2014/main" id="{4FD85C81-7FCC-446C-8821-B81096B04B16}"/>
              </a:ext>
            </a:extLst>
          </p:cNvPr>
          <p:cNvSpPr>
            <a:spLocks noGrp="1"/>
          </p:cNvSpPr>
          <p:nvPr/>
        </p:nvSpPr>
        <p:spPr>
          <a:xfrm>
            <a:off x="609600" y="1847850"/>
            <a:ext cx="647700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8000"/>
              </a:lnSpc>
              <a:buNone/>
              <a:defRPr sz="1425" b="0">
                <a:solidFill>
                  <a:srgbClr val="2E3338"/>
                </a:solidFill>
                <a:latin typeface="Aptos"/>
                <a:ea typeface="Aptos"/>
                <a:cs typeface="Aptos"/>
              </a:defRPr>
            </a:pPr>
            <a:r>
              <a:rPr sz="1425" b="0">
                <a:solidFill>
                  <a:srgbClr val="2E3338"/>
                </a:solidFill>
                <a:latin typeface="Aptos"/>
                <a:ea typeface="Aptos"/>
                <a:cs typeface="Aptos"/>
              </a:rPr>
              <a:t>La valeur n'est pas seulement dans la liste de tâches: elle vient du fait que les zones, fréquences, observations et demandes hors portée sont cadrées dès le départ.</a:t>
            </a:r>
          </a:p>
        </p:txBody>
      </p:sp>
      <p:sp>
        <p:nvSpPr>
          <p:cNvPr id="6" name="Rectangle 5">
            <a:extLst>
              <a:ext uri="{FF2B5EF4-FFF2-40B4-BE49-F238E27FC236}">
                <a16:creationId xmlns:a16="http://schemas.microsoft.com/office/drawing/2014/main" id="{436D0CA1-76AE-4731-9423-A663CBFAE122}"/>
              </a:ext>
            </a:extLst>
          </p:cNvPr>
          <p:cNvSpPr>
            <a:spLocks noGrp="1"/>
          </p:cNvSpPr>
          <p:nvPr/>
        </p:nvSpPr>
        <p:spPr>
          <a:xfrm>
            <a:off x="800100" y="2990850"/>
            <a:ext cx="10572750" cy="19050"/>
          </a:xfrm>
          <a:prstGeom prst="rect">
            <a:avLst/>
          </a:prstGeom>
          <a:solidFill>
            <a:srgbClr val="D8D1C7"/>
          </a:solidFill>
          <a:ln w="0">
            <a:solidFill>
              <a:srgbClr val="000000">
                <a:alpha val="0"/>
              </a:srgbClr>
            </a:solidFill>
            <a:prstDash val="solid"/>
          </a:ln>
        </p:spPr>
      </p:sp>
      <p:sp>
        <p:nvSpPr>
          <p:cNvPr id="7" name="Rectangle 6">
            <a:extLst>
              <a:ext uri="{FF2B5EF4-FFF2-40B4-BE49-F238E27FC236}">
                <a16:creationId xmlns:a16="http://schemas.microsoft.com/office/drawing/2014/main" id="{35FCE93B-2BB5-436B-A914-B4580197E4E9}"/>
              </a:ext>
            </a:extLst>
          </p:cNvPr>
          <p:cNvSpPr>
            <a:spLocks noGrp="1"/>
          </p:cNvSpPr>
          <p:nvPr/>
        </p:nvSpPr>
        <p:spPr>
          <a:xfrm>
            <a:off x="800100" y="2647950"/>
            <a:ext cx="990600" cy="990600"/>
          </a:xfrm>
          <a:prstGeom prst="rect">
            <a:avLst/>
          </a:prstGeom>
          <a:solidFill>
            <a:srgbClr val="111418"/>
          </a:solidFill>
          <a:ln w="0">
            <a:solidFill>
              <a:srgbClr val="000000">
                <a:alpha val="0"/>
              </a:srgbClr>
            </a:solidFill>
            <a:prstDash val="solid"/>
          </a:ln>
        </p:spPr>
      </p:sp>
      <p:pic>
        <p:nvPicPr>
          <p:cNvPr id="8" name="Graphic 7"/>
          <p:cNvPicPr>
            <a:picLocks noChangeAspect="1"/>
          </p:cNvPicPr>
          <p:nvPr/>
        </p:nvPicPr>
        <p:blipFill>
          <a:blip r:embed="rId3">
            <a:extLst>
              <a:ext uri="{96DAC541-7B7A-43D3-8B79-37D633B846F1}">
                <asvg:svgBlip xmlns:asvg="http://schemas.microsoft.com/office/drawing/2016/SVG/main" r:embed="rId4"/>
              </a:ext>
            </a:extLst>
          </a:blip>
          <a:stretch/>
        </p:blipFill>
        <p:spPr>
          <a:xfrm>
            <a:off x="1104900" y="2943225"/>
            <a:ext cx="381000" cy="381000"/>
          </a:xfrm>
          <a:prstGeom prst="rect">
            <a:avLst/>
          </a:prstGeom>
        </p:spPr>
      </p:pic>
      <p:sp>
        <p:nvSpPr>
          <p:cNvPr id="9" name="Rectangle 8">
            <a:extLst>
              <a:ext uri="{FF2B5EF4-FFF2-40B4-BE49-F238E27FC236}">
                <a16:creationId xmlns:a16="http://schemas.microsoft.com/office/drawing/2014/main" id="{F6155267-93C8-4C87-AAAC-73AE3BBC046C}"/>
              </a:ext>
            </a:extLst>
          </p:cNvPr>
          <p:cNvSpPr>
            <a:spLocks noGrp="1"/>
          </p:cNvSpPr>
          <p:nvPr/>
        </p:nvSpPr>
        <p:spPr>
          <a:xfrm>
            <a:off x="800100" y="4000500"/>
            <a:ext cx="2228850" cy="257175"/>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75" b="1">
                <a:solidFill>
                  <a:srgbClr val="111418"/>
                </a:solidFill>
                <a:latin typeface="Aptos"/>
                <a:ea typeface="Aptos"/>
                <a:cs typeface="Aptos"/>
              </a:defRPr>
            </a:pPr>
            <a:r>
              <a:rPr sz="1575" b="1">
                <a:solidFill>
                  <a:srgbClr val="111418"/>
                </a:solidFill>
                <a:latin typeface="Aptos"/>
                <a:ea typeface="Aptos"/>
                <a:cs typeface="Aptos"/>
              </a:rPr>
              <a:t>Entretien récurrent</a:t>
            </a:r>
          </a:p>
        </p:txBody>
      </p:sp>
      <p:sp>
        <p:nvSpPr>
          <p:cNvPr id="10" name="Rectangle 9">
            <a:extLst>
              <a:ext uri="{FF2B5EF4-FFF2-40B4-BE49-F238E27FC236}">
                <a16:creationId xmlns:a16="http://schemas.microsoft.com/office/drawing/2014/main" id="{33B5F6BD-1FA5-4DC0-949C-C46417991264}"/>
              </a:ext>
            </a:extLst>
          </p:cNvPr>
          <p:cNvSpPr>
            <a:spLocks noGrp="1"/>
          </p:cNvSpPr>
          <p:nvPr/>
        </p:nvSpPr>
        <p:spPr>
          <a:xfrm>
            <a:off x="800100" y="4343400"/>
            <a:ext cx="22479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4000"/>
              </a:lnSpc>
              <a:buNone/>
              <a:defRPr sz="1163" b="0">
                <a:solidFill>
                  <a:srgbClr val="2E3338"/>
                </a:solidFill>
                <a:latin typeface="Aptos"/>
                <a:ea typeface="Aptos"/>
                <a:cs typeface="Aptos"/>
              </a:defRPr>
            </a:pPr>
            <a:r>
              <a:rPr sz="1163" b="0">
                <a:solidFill>
                  <a:srgbClr val="2E3338"/>
                </a:solidFill>
                <a:latin typeface="Aptos"/>
                <a:ea typeface="Aptos"/>
                <a:cs typeface="Aptos"/>
              </a:rPr>
              <a:t>Halls, corridors, ascenseurs, escaliers, gym, sanitaires et espaces partagés.</a:t>
            </a:r>
          </a:p>
        </p:txBody>
      </p:sp>
      <p:sp>
        <p:nvSpPr>
          <p:cNvPr id="11" name="Rectangle 10">
            <a:extLst>
              <a:ext uri="{FF2B5EF4-FFF2-40B4-BE49-F238E27FC236}">
                <a16:creationId xmlns:a16="http://schemas.microsoft.com/office/drawing/2014/main" id="{7D73DE08-DE42-4675-8D81-6E62D8F8B45D}"/>
              </a:ext>
            </a:extLst>
          </p:cNvPr>
          <p:cNvSpPr>
            <a:spLocks noGrp="1"/>
          </p:cNvSpPr>
          <p:nvPr/>
        </p:nvSpPr>
        <p:spPr>
          <a:xfrm>
            <a:off x="3486150" y="2647950"/>
            <a:ext cx="990600" cy="990600"/>
          </a:xfrm>
          <a:prstGeom prst="rect">
            <a:avLst/>
          </a:prstGeom>
          <a:solidFill>
            <a:srgbClr val="263B45"/>
          </a:solidFill>
          <a:ln w="0">
            <a:solidFill>
              <a:srgbClr val="000000">
                <a:alpha val="0"/>
              </a:srgbClr>
            </a:solidFill>
            <a:prstDash val="solid"/>
          </a:ln>
        </p:spPr>
      </p:sp>
      <p:pic>
        <p:nvPicPr>
          <p:cNvPr id="12" name="Graphic 11"/>
          <p:cNvPicPr>
            <a:picLocks noChangeAspect="1"/>
          </p:cNvPicPr>
          <p:nvPr/>
        </p:nvPicPr>
        <p:blipFill>
          <a:blip r:embed="rId5">
            <a:extLst>
              <a:ext uri="{96DAC541-7B7A-43D3-8B79-37D633B846F1}">
                <asvg:svgBlip xmlns:asvg="http://schemas.microsoft.com/office/drawing/2016/SVG/main" r:embed="rId6"/>
              </a:ext>
            </a:extLst>
          </a:blip>
          <a:stretch/>
        </p:blipFill>
        <p:spPr>
          <a:xfrm>
            <a:off x="3790950" y="2943225"/>
            <a:ext cx="381000" cy="381000"/>
          </a:xfrm>
          <a:prstGeom prst="rect">
            <a:avLst/>
          </a:prstGeom>
        </p:spPr>
      </p:pic>
      <p:sp>
        <p:nvSpPr>
          <p:cNvPr id="13" name="Rectangle 12">
            <a:extLst>
              <a:ext uri="{FF2B5EF4-FFF2-40B4-BE49-F238E27FC236}">
                <a16:creationId xmlns:a16="http://schemas.microsoft.com/office/drawing/2014/main" id="{6FC1F75A-C68E-4DEC-827A-CCAE9FEE6F0B}"/>
              </a:ext>
            </a:extLst>
          </p:cNvPr>
          <p:cNvSpPr>
            <a:spLocks noGrp="1"/>
          </p:cNvSpPr>
          <p:nvPr/>
        </p:nvSpPr>
        <p:spPr>
          <a:xfrm>
            <a:off x="3486150" y="4000500"/>
            <a:ext cx="2228850" cy="257175"/>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75" b="1">
                <a:solidFill>
                  <a:srgbClr val="111418"/>
                </a:solidFill>
                <a:latin typeface="Aptos"/>
                <a:ea typeface="Aptos"/>
                <a:cs typeface="Aptos"/>
              </a:defRPr>
            </a:pPr>
            <a:r>
              <a:rPr sz="1575" b="1">
                <a:solidFill>
                  <a:srgbClr val="111418"/>
                </a:solidFill>
                <a:latin typeface="Aptos"/>
                <a:ea typeface="Aptos"/>
                <a:cs typeface="Aptos"/>
              </a:rPr>
              <a:t>Conciergerie terrain</a:t>
            </a:r>
          </a:p>
        </p:txBody>
      </p:sp>
      <p:sp>
        <p:nvSpPr>
          <p:cNvPr id="14" name="Rectangle 13">
            <a:extLst>
              <a:ext uri="{FF2B5EF4-FFF2-40B4-BE49-F238E27FC236}">
                <a16:creationId xmlns:a16="http://schemas.microsoft.com/office/drawing/2014/main" id="{EF82FF4A-F231-41BF-94BD-806977347C6B}"/>
              </a:ext>
            </a:extLst>
          </p:cNvPr>
          <p:cNvSpPr>
            <a:spLocks noGrp="1"/>
          </p:cNvSpPr>
          <p:nvPr/>
        </p:nvSpPr>
        <p:spPr>
          <a:xfrm>
            <a:off x="3486150" y="4343400"/>
            <a:ext cx="22479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4000"/>
              </a:lnSpc>
              <a:buNone/>
              <a:defRPr sz="1163" b="0">
                <a:solidFill>
                  <a:srgbClr val="2E3338"/>
                </a:solidFill>
                <a:latin typeface="Aptos"/>
                <a:ea typeface="Aptos"/>
                <a:cs typeface="Aptos"/>
              </a:defRPr>
            </a:pPr>
            <a:r>
              <a:rPr sz="1163" b="0">
                <a:solidFill>
                  <a:srgbClr val="2E3338"/>
                </a:solidFill>
                <a:latin typeface="Aptos"/>
                <a:ea typeface="Aptos"/>
                <a:cs typeface="Aptos"/>
              </a:rPr>
              <a:t>Accès, entrepreneurs, livraisons, demandes mineures et relais d'information.</a:t>
            </a:r>
          </a:p>
        </p:txBody>
      </p:sp>
      <p:sp>
        <p:nvSpPr>
          <p:cNvPr id="15" name="Rectangle 14">
            <a:extLst>
              <a:ext uri="{FF2B5EF4-FFF2-40B4-BE49-F238E27FC236}">
                <a16:creationId xmlns:a16="http://schemas.microsoft.com/office/drawing/2014/main" id="{2EB2A10C-02C0-45B9-8CD1-F2DCD5528800}"/>
              </a:ext>
            </a:extLst>
          </p:cNvPr>
          <p:cNvSpPr>
            <a:spLocks noGrp="1"/>
          </p:cNvSpPr>
          <p:nvPr/>
        </p:nvSpPr>
        <p:spPr>
          <a:xfrm>
            <a:off x="6172200" y="2647950"/>
            <a:ext cx="990600" cy="990600"/>
          </a:xfrm>
          <a:prstGeom prst="rect">
            <a:avLst/>
          </a:prstGeom>
          <a:solidFill>
            <a:srgbClr val="6F7F73"/>
          </a:solidFill>
          <a:ln w="0">
            <a:solidFill>
              <a:srgbClr val="000000">
                <a:alpha val="0"/>
              </a:srgbClr>
            </a:solidFill>
            <a:prstDash val="solid"/>
          </a:ln>
        </p:spPr>
      </p:sp>
      <p:pic>
        <p:nvPicPr>
          <p:cNvPr id="16" name="Graphic 15"/>
          <p:cNvPicPr>
            <a:picLocks noChangeAspect="1"/>
          </p:cNvPicPr>
          <p:nvPr/>
        </p:nvPicPr>
        <p:blipFill>
          <a:blip r:embed="rId7">
            <a:extLst>
              <a:ext uri="{96DAC541-7B7A-43D3-8B79-37D633B846F1}">
                <asvg:svgBlip xmlns:asvg="http://schemas.microsoft.com/office/drawing/2016/SVG/main" r:embed="rId8"/>
              </a:ext>
            </a:extLst>
          </a:blip>
          <a:stretch/>
        </p:blipFill>
        <p:spPr>
          <a:xfrm>
            <a:off x="6477000" y="2943225"/>
            <a:ext cx="381000" cy="381000"/>
          </a:xfrm>
          <a:prstGeom prst="rect">
            <a:avLst/>
          </a:prstGeom>
        </p:spPr>
      </p:pic>
      <p:sp>
        <p:nvSpPr>
          <p:cNvPr id="17" name="Rectangle 16">
            <a:extLst>
              <a:ext uri="{FF2B5EF4-FFF2-40B4-BE49-F238E27FC236}">
                <a16:creationId xmlns:a16="http://schemas.microsoft.com/office/drawing/2014/main" id="{82390B98-97AA-415A-8966-781DAE6EA6D8}"/>
              </a:ext>
            </a:extLst>
          </p:cNvPr>
          <p:cNvSpPr>
            <a:spLocks noGrp="1"/>
          </p:cNvSpPr>
          <p:nvPr/>
        </p:nvSpPr>
        <p:spPr>
          <a:xfrm>
            <a:off x="6172200" y="4000500"/>
            <a:ext cx="2228850" cy="257175"/>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75" b="1">
                <a:solidFill>
                  <a:srgbClr val="111418"/>
                </a:solidFill>
                <a:latin typeface="Aptos"/>
                <a:ea typeface="Aptos"/>
                <a:cs typeface="Aptos"/>
              </a:defRPr>
            </a:pPr>
            <a:r>
              <a:rPr sz="1575" b="1">
                <a:solidFill>
                  <a:srgbClr val="111418"/>
                </a:solidFill>
                <a:latin typeface="Aptos"/>
                <a:ea typeface="Aptos"/>
                <a:cs typeface="Aptos"/>
              </a:rPr>
              <a:t>Déchets &amp; conteneurs</a:t>
            </a:r>
          </a:p>
        </p:txBody>
      </p:sp>
      <p:sp>
        <p:nvSpPr>
          <p:cNvPr id="18" name="Rectangle 17">
            <a:extLst>
              <a:ext uri="{FF2B5EF4-FFF2-40B4-BE49-F238E27FC236}">
                <a16:creationId xmlns:a16="http://schemas.microsoft.com/office/drawing/2014/main" id="{A5F2A9C4-4B24-4B16-A125-4B40A628D23C}"/>
              </a:ext>
            </a:extLst>
          </p:cNvPr>
          <p:cNvSpPr>
            <a:spLocks noGrp="1"/>
          </p:cNvSpPr>
          <p:nvPr/>
        </p:nvSpPr>
        <p:spPr>
          <a:xfrm>
            <a:off x="6172200" y="4343400"/>
            <a:ext cx="22479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4000"/>
              </a:lnSpc>
              <a:buNone/>
              <a:defRPr sz="1163" b="0">
                <a:solidFill>
                  <a:srgbClr val="2E3338"/>
                </a:solidFill>
                <a:latin typeface="Aptos"/>
                <a:ea typeface="Aptos"/>
                <a:cs typeface="Aptos"/>
              </a:defRPr>
            </a:pPr>
            <a:r>
              <a:rPr sz="1163" b="0">
                <a:solidFill>
                  <a:srgbClr val="2E3338"/>
                </a:solidFill>
                <a:latin typeface="Aptos"/>
                <a:ea typeface="Aptos"/>
                <a:cs typeface="Aptos"/>
              </a:rPr>
              <a:t>Locaux déchets, recyclage, compost, sorties de bacs et lavage sur demande.</a:t>
            </a:r>
          </a:p>
        </p:txBody>
      </p:sp>
      <p:sp>
        <p:nvSpPr>
          <p:cNvPr id="19" name="Rectangle 18">
            <a:extLst>
              <a:ext uri="{FF2B5EF4-FFF2-40B4-BE49-F238E27FC236}">
                <a16:creationId xmlns:a16="http://schemas.microsoft.com/office/drawing/2014/main" id="{1C6646AE-75BE-4367-89A4-0DFE4199459C}"/>
              </a:ext>
            </a:extLst>
          </p:cNvPr>
          <p:cNvSpPr>
            <a:spLocks noGrp="1"/>
          </p:cNvSpPr>
          <p:nvPr/>
        </p:nvSpPr>
        <p:spPr>
          <a:xfrm>
            <a:off x="8858250" y="2647950"/>
            <a:ext cx="990600" cy="990600"/>
          </a:xfrm>
          <a:prstGeom prst="rect">
            <a:avLst/>
          </a:prstGeom>
          <a:solidFill>
            <a:srgbClr val="F58220"/>
          </a:solidFill>
          <a:ln w="0">
            <a:solidFill>
              <a:srgbClr val="000000">
                <a:alpha val="0"/>
              </a:srgbClr>
            </a:solidFill>
            <a:prstDash val="solid"/>
          </a:ln>
        </p:spPr>
      </p:sp>
      <p:pic>
        <p:nvPicPr>
          <p:cNvPr id="20" name="Graphic 19"/>
          <p:cNvPicPr>
            <a:picLocks noChangeAspect="1"/>
          </p:cNvPicPr>
          <p:nvPr/>
        </p:nvPicPr>
        <p:blipFill>
          <a:blip r:embed="rId9">
            <a:extLst>
              <a:ext uri="{96DAC541-7B7A-43D3-8B79-37D633B846F1}">
                <asvg:svgBlip xmlns:asvg="http://schemas.microsoft.com/office/drawing/2016/SVG/main" r:embed="rId10"/>
              </a:ext>
            </a:extLst>
          </a:blip>
          <a:stretch/>
        </p:blipFill>
        <p:spPr>
          <a:xfrm>
            <a:off x="9163050" y="2943225"/>
            <a:ext cx="381000" cy="381000"/>
          </a:xfrm>
          <a:prstGeom prst="rect">
            <a:avLst/>
          </a:prstGeom>
        </p:spPr>
      </p:pic>
      <p:sp>
        <p:nvSpPr>
          <p:cNvPr id="21" name="Rectangle 20">
            <a:extLst>
              <a:ext uri="{FF2B5EF4-FFF2-40B4-BE49-F238E27FC236}">
                <a16:creationId xmlns:a16="http://schemas.microsoft.com/office/drawing/2014/main" id="{7B2EA195-46D5-468F-AB6D-995282A6B30C}"/>
              </a:ext>
            </a:extLst>
          </p:cNvPr>
          <p:cNvSpPr>
            <a:spLocks noGrp="1"/>
          </p:cNvSpPr>
          <p:nvPr/>
        </p:nvSpPr>
        <p:spPr>
          <a:xfrm>
            <a:off x="8858250" y="4000500"/>
            <a:ext cx="2228850" cy="257175"/>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75" b="1">
                <a:solidFill>
                  <a:srgbClr val="111418"/>
                </a:solidFill>
                <a:latin typeface="Aptos"/>
                <a:ea typeface="Aptos"/>
                <a:cs typeface="Aptos"/>
              </a:defRPr>
            </a:pPr>
            <a:r>
              <a:rPr sz="1575" b="1">
                <a:solidFill>
                  <a:srgbClr val="111418"/>
                </a:solidFill>
                <a:latin typeface="Aptos"/>
                <a:ea typeface="Aptos"/>
                <a:cs typeface="Aptos"/>
              </a:rPr>
              <a:t>Saisonnier &amp; remises</a:t>
            </a:r>
          </a:p>
        </p:txBody>
      </p:sp>
      <p:sp>
        <p:nvSpPr>
          <p:cNvPr id="22" name="Rectangle 21">
            <a:extLst>
              <a:ext uri="{FF2B5EF4-FFF2-40B4-BE49-F238E27FC236}">
                <a16:creationId xmlns:a16="http://schemas.microsoft.com/office/drawing/2014/main" id="{1CEF8B3A-7053-42A1-8B8E-F72E9A705FE2}"/>
              </a:ext>
            </a:extLst>
          </p:cNvPr>
          <p:cNvSpPr>
            <a:spLocks noGrp="1"/>
          </p:cNvSpPr>
          <p:nvPr/>
        </p:nvSpPr>
        <p:spPr>
          <a:xfrm>
            <a:off x="8858250" y="4343400"/>
            <a:ext cx="2247900" cy="7429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4000"/>
              </a:lnSpc>
              <a:buNone/>
              <a:defRPr sz="1163" b="0">
                <a:solidFill>
                  <a:srgbClr val="2E3338"/>
                </a:solidFill>
                <a:latin typeface="Aptos"/>
                <a:ea typeface="Aptos"/>
                <a:cs typeface="Aptos"/>
              </a:defRPr>
            </a:pPr>
            <a:r>
              <a:rPr sz="1163" b="0">
                <a:solidFill>
                  <a:srgbClr val="2E3338"/>
                </a:solidFill>
                <a:latin typeface="Aptos"/>
                <a:ea typeface="Aptos"/>
                <a:cs typeface="Aptos"/>
              </a:rPr>
              <a:t>Accès hivernaux, sel/slush, stationnement, terrasses et remises ponctuelles.</a:t>
            </a:r>
          </a:p>
        </p:txBody>
      </p:sp>
      <p:sp>
        <p:nvSpPr>
          <p:cNvPr id="23" name="Rectangle 22">
            <a:extLst>
              <a:ext uri="{FF2B5EF4-FFF2-40B4-BE49-F238E27FC236}">
                <a16:creationId xmlns:a16="http://schemas.microsoft.com/office/drawing/2014/main" id="{BAB593F6-BA32-425E-B812-2A0BA96B2072}"/>
              </a:ext>
            </a:extLst>
          </p:cNvPr>
          <p:cNvSpPr>
            <a:spLocks noGrp="1"/>
          </p:cNvSpPr>
          <p:nvPr/>
        </p:nvSpPr>
        <p:spPr>
          <a:xfrm>
            <a:off x="2781300" y="5543550"/>
            <a:ext cx="6629400" cy="495300"/>
          </a:xfrm>
          <a:prstGeom prst="rect">
            <a:avLst/>
          </a:prstGeom>
          <a:solidFill>
            <a:srgbClr val="111418"/>
          </a:solidFill>
          <a:ln w="0">
            <a:solidFill>
              <a:srgbClr val="000000">
                <a:alpha val="0"/>
              </a:srgbClr>
            </a:solidFill>
            <a:prstDash val="solid"/>
          </a:ln>
        </p:spPr>
      </p:sp>
      <p:sp>
        <p:nvSpPr>
          <p:cNvPr id="24" name="Rectangle 23">
            <a:extLst>
              <a:ext uri="{FF2B5EF4-FFF2-40B4-BE49-F238E27FC236}">
                <a16:creationId xmlns:a16="http://schemas.microsoft.com/office/drawing/2014/main" id="{79DB5C75-6185-48D8-91FF-F7C81C18E084}"/>
              </a:ext>
            </a:extLst>
          </p:cNvPr>
          <p:cNvSpPr>
            <a:spLocks noGrp="1"/>
          </p:cNvSpPr>
          <p:nvPr/>
        </p:nvSpPr>
        <p:spPr>
          <a:xfrm>
            <a:off x="3028950" y="5705475"/>
            <a:ext cx="61341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163" b="1">
                <a:solidFill>
                  <a:srgbClr val="FFFFFF"/>
                </a:solidFill>
                <a:latin typeface="Aptos"/>
                <a:ea typeface="Aptos"/>
                <a:cs typeface="Aptos"/>
              </a:defRPr>
            </a:pPr>
            <a:r>
              <a:rPr sz="1163" b="1">
                <a:solidFill>
                  <a:srgbClr val="FFFFFF"/>
                </a:solidFill>
                <a:latin typeface="Aptos"/>
                <a:ea typeface="Aptos"/>
                <a:cs typeface="Aptos"/>
              </a:rPr>
              <a:t>Résultat: moins de zones grises, moins de relances, plus de constance visible.</a:t>
            </a:r>
          </a:p>
        </p:txBody>
      </p:sp>
      <p:sp>
        <p:nvSpPr>
          <p:cNvPr id="25" name="Rectangle 24">
            <a:extLst>
              <a:ext uri="{FF2B5EF4-FFF2-40B4-BE49-F238E27FC236}">
                <a16:creationId xmlns:a16="http://schemas.microsoft.com/office/drawing/2014/main" id="{8FC3549D-ACA0-4D7E-AD7C-E9D224DFF6A5}"/>
              </a:ext>
            </a:extLst>
          </p:cNvPr>
          <p:cNvSpPr>
            <a:spLocks noGrp="1"/>
          </p:cNvSpPr>
          <p:nvPr/>
        </p:nvSpPr>
        <p:spPr>
          <a:xfrm>
            <a:off x="609600" y="6419850"/>
            <a:ext cx="9334500" cy="9525"/>
          </a:xfrm>
          <a:prstGeom prst="rect">
            <a:avLst/>
          </a:prstGeom>
          <a:solidFill>
            <a:srgbClr val="D8D1C7"/>
          </a:solidFill>
          <a:ln w="0">
            <a:solidFill>
              <a:srgbClr val="000000">
                <a:alpha val="0"/>
              </a:srgbClr>
            </a:solidFill>
            <a:prstDash val="solid"/>
          </a:ln>
        </p:spPr>
      </p:sp>
      <p:sp>
        <p:nvSpPr>
          <p:cNvPr id="26" name="Rectangle 25">
            <a:extLst>
              <a:ext uri="{FF2B5EF4-FFF2-40B4-BE49-F238E27FC236}">
                <a16:creationId xmlns:a16="http://schemas.microsoft.com/office/drawing/2014/main" id="{953ADA59-84ED-4F65-A24E-E9BCB8AF3F56}"/>
              </a:ext>
            </a:extLst>
          </p:cNvPr>
          <p:cNvSpPr>
            <a:spLocks noGrp="1"/>
          </p:cNvSpPr>
          <p:nvPr/>
        </p:nvSpPr>
        <p:spPr>
          <a:xfrm>
            <a:off x="609600" y="6524625"/>
            <a:ext cx="6858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6E7478"/>
                </a:solidFill>
                <a:latin typeface="Aptos"/>
                <a:ea typeface="Aptos"/>
                <a:cs typeface="Aptos"/>
              </a:defRPr>
            </a:pPr>
            <a:r>
              <a:rPr sz="713" b="0">
                <a:solidFill>
                  <a:srgbClr val="6E7478"/>
                </a:solidFill>
                <a:latin typeface="Aptos"/>
                <a:ea typeface="Aptos"/>
                <a:cs typeface="Aptos"/>
              </a:rPr>
              <a:t>Nickel &amp; Krome | Services aux gestionnaires et syndicats de copropriété</a:t>
            </a:r>
          </a:p>
        </p:txBody>
      </p:sp>
      <p:sp>
        <p:nvSpPr>
          <p:cNvPr id="27" name="Rectangle 26">
            <a:extLst>
              <a:ext uri="{FF2B5EF4-FFF2-40B4-BE49-F238E27FC236}">
                <a16:creationId xmlns:a16="http://schemas.microsoft.com/office/drawing/2014/main" id="{FCD82B55-47A1-4BDA-8249-3E3A56F9D2E1}"/>
              </a:ext>
            </a:extLst>
          </p:cNvPr>
          <p:cNvSpPr>
            <a:spLocks noGrp="1"/>
          </p:cNvSpPr>
          <p:nvPr/>
        </p:nvSpPr>
        <p:spPr>
          <a:xfrm>
            <a:off x="11239500" y="6496050"/>
            <a:ext cx="381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88" b="1">
                <a:solidFill>
                  <a:srgbClr val="6E7478"/>
                </a:solidFill>
                <a:latin typeface="Aptos"/>
                <a:ea typeface="Aptos"/>
                <a:cs typeface="Aptos"/>
              </a:defRPr>
            </a:pPr>
            <a:r>
              <a:rPr sz="788" b="1">
                <a:solidFill>
                  <a:srgbClr val="6E7478"/>
                </a:solidFill>
                <a:latin typeface="Aptos"/>
                <a:ea typeface="Aptos"/>
                <a:cs typeface="Aptos"/>
              </a:rPr>
              <a:t>03</a:t>
            </a:r>
          </a:p>
        </p:txBody>
      </p:sp>
    </p:spTree>
    <p:extLst>
      <p:ext uri="{BB962C8B-B14F-4D97-AF65-F5344CB8AC3E}">
        <p14:creationId xmlns:p14="http://schemas.microsoft.com/office/powerpoint/2010/main" val="37204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1EF11A0-1D5E-4FD4-A9B8-F8B1F0322EBC}"/>
              </a:ext>
            </a:extLst>
          </p:cNvPr>
          <p:cNvSpPr>
            <a:spLocks noGrp="1"/>
          </p:cNvSpPr>
          <p:nvPr/>
        </p:nvSpPr>
        <p:spPr>
          <a:xfrm>
            <a:off x="0" y="0"/>
            <a:ext cx="12192000" cy="6858000"/>
          </a:xfrm>
          <a:prstGeom prst="rect">
            <a:avLst/>
          </a:prstGeom>
          <a:solidFill>
            <a:srgbClr val="F7F4EE"/>
          </a:solidFill>
          <a:ln w="0">
            <a:solidFill>
              <a:srgbClr val="000000">
                <a:alpha val="0"/>
              </a:srgbClr>
            </a:solidFill>
            <a:prstDash val="solid"/>
          </a:ln>
        </p:spPr>
      </p:sp>
      <p:sp>
        <p:nvSpPr>
          <p:cNvPr id="2" name="kicker-main-marker">
            <a:extLst>
              <a:ext uri="{FF2B5EF4-FFF2-40B4-BE49-F238E27FC236}">
                <a16:creationId xmlns:a16="http://schemas.microsoft.com/office/drawing/2014/main" id="{5F0E71D4-1C27-445F-B837-5C533213A2F2}"/>
              </a:ext>
            </a:extLst>
          </p:cNvPr>
          <p:cNvSpPr>
            <a:spLocks noGrp="1"/>
          </p:cNvSpPr>
          <p:nvPr/>
        </p:nvSpPr>
        <p:spPr>
          <a:xfrm>
            <a:off x="609600" y="523875"/>
            <a:ext cx="266700" cy="28575"/>
          </a:xfrm>
          <a:prstGeom prst="rect">
            <a:avLst/>
          </a:prstGeom>
          <a:solidFill>
            <a:srgbClr val="F58220"/>
          </a:solidFill>
          <a:ln w="0">
            <a:solidFill>
              <a:srgbClr val="000000">
                <a:alpha val="0"/>
              </a:srgbClr>
            </a:solidFill>
            <a:prstDash val="solid"/>
          </a:ln>
        </p:spPr>
      </p:sp>
      <p:sp>
        <p:nvSpPr>
          <p:cNvPr id="3" name="kicker-main-label">
            <a:extLst>
              <a:ext uri="{FF2B5EF4-FFF2-40B4-BE49-F238E27FC236}">
                <a16:creationId xmlns:a16="http://schemas.microsoft.com/office/drawing/2014/main" id="{B65070BA-F616-46C6-8EE2-B798AFE59B0D}"/>
              </a:ext>
            </a:extLst>
          </p:cNvPr>
          <p:cNvSpPr>
            <a:spLocks noGrp="1"/>
          </p:cNvSpPr>
          <p:nvPr/>
        </p:nvSpPr>
        <p:spPr>
          <a:xfrm>
            <a:off x="1009650" y="457200"/>
            <a:ext cx="3429000" cy="171450"/>
          </a:xfrm>
          <a:prstGeom prst="rect">
            <a:avLst/>
          </a:prstGeom>
          <a:solidFill>
            <a:srgbClr val="000000">
              <a:alpha val="0"/>
            </a:srgbClr>
          </a:solidFill>
          <a:ln w="0">
            <a:solidFill>
              <a:srgbClr val="000000">
                <a:alpha val="0"/>
              </a:srgbClr>
            </a:solidFill>
            <a:prstDash val="solid"/>
          </a:ln>
        </p:spPr>
        <p:txBody>
          <a:bodyPr lIns="0" tIns="0" rIns="0" bIns="0" anchor="ctr"/>
          <a:lstStyle/>
          <a:p>
            <a:pPr algn="l">
              <a:defRPr sz="900" b="1">
                <a:solidFill>
                  <a:srgbClr val="6E7478"/>
                </a:solidFill>
                <a:latin typeface="Aptos"/>
                <a:ea typeface="Aptos"/>
                <a:cs typeface="Aptos"/>
              </a:defRPr>
            </a:pPr>
            <a:r>
              <a:rPr sz="900" b="1">
                <a:solidFill>
                  <a:srgbClr val="6E7478"/>
                </a:solidFill>
                <a:latin typeface="Aptos"/>
                <a:ea typeface="Aptos"/>
                <a:cs typeface="Aptos"/>
              </a:rPr>
              <a:t>CADENCE PAR ZONE</a:t>
            </a:r>
          </a:p>
        </p:txBody>
      </p:sp>
      <p:sp>
        <p:nvSpPr>
          <p:cNvPr id="4" name="Rectangle 3">
            <a:extLst>
              <a:ext uri="{FF2B5EF4-FFF2-40B4-BE49-F238E27FC236}">
                <a16:creationId xmlns:a16="http://schemas.microsoft.com/office/drawing/2014/main" id="{35226794-4DBB-4978-8119-83BF3A7AA325}"/>
              </a:ext>
            </a:extLst>
          </p:cNvPr>
          <p:cNvSpPr>
            <a:spLocks noGrp="1"/>
          </p:cNvSpPr>
          <p:nvPr/>
        </p:nvSpPr>
        <p:spPr>
          <a:xfrm>
            <a:off x="609600" y="800100"/>
            <a:ext cx="10515600" cy="54864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92000"/>
              </a:lnSpc>
              <a:buNone/>
              <a:defRPr sz="3150" b="1">
                <a:solidFill>
                  <a:srgbClr val="111418"/>
                </a:solidFill>
                <a:latin typeface="Aptos Display"/>
                <a:ea typeface="Aptos Display"/>
                <a:cs typeface="Aptos Display"/>
              </a:defRPr>
            </a:pPr>
            <a:r>
              <a:rPr sz="3000" b="1">
                <a:solidFill>
                  <a:srgbClr val="111418"/>
                </a:solidFill>
                <a:latin typeface="Aptos Display"/>
                <a:ea typeface="Aptos Display"/>
                <a:cs typeface="Aptos Display"/>
              </a:rPr>
              <a:t>Le bon entretien, au bon endroit, au bon rythme.</a:t>
            </a:r>
          </a:p>
        </p:txBody>
      </p:sp>
      <p:sp>
        <p:nvSpPr>
          <p:cNvPr id="5" name="Rectangle 4">
            <a:extLst>
              <a:ext uri="{FF2B5EF4-FFF2-40B4-BE49-F238E27FC236}">
                <a16:creationId xmlns:a16="http://schemas.microsoft.com/office/drawing/2014/main" id="{77013B05-E622-4891-9F49-C7B000AEC838}"/>
              </a:ext>
            </a:extLst>
          </p:cNvPr>
          <p:cNvSpPr>
            <a:spLocks noGrp="1"/>
          </p:cNvSpPr>
          <p:nvPr/>
        </p:nvSpPr>
        <p:spPr>
          <a:xfrm>
            <a:off x="609600" y="2038350"/>
            <a:ext cx="2266950" cy="400050"/>
          </a:xfrm>
          <a:prstGeom prst="rect">
            <a:avLst/>
          </a:prstGeom>
          <a:solidFill>
            <a:srgbClr val="111418"/>
          </a:solidFill>
          <a:ln w="0">
            <a:solidFill>
              <a:srgbClr val="000000">
                <a:alpha val="0"/>
              </a:srgbClr>
            </a:solidFill>
            <a:prstDash val="solid"/>
          </a:ln>
        </p:spPr>
      </p:sp>
      <p:sp>
        <p:nvSpPr>
          <p:cNvPr id="6" name="Rectangle 5">
            <a:extLst>
              <a:ext uri="{FF2B5EF4-FFF2-40B4-BE49-F238E27FC236}">
                <a16:creationId xmlns:a16="http://schemas.microsoft.com/office/drawing/2014/main" id="{5BB3D658-D20B-4DE1-837F-6CB6B7D27481}"/>
              </a:ext>
            </a:extLst>
          </p:cNvPr>
          <p:cNvSpPr>
            <a:spLocks noGrp="1"/>
          </p:cNvSpPr>
          <p:nvPr/>
        </p:nvSpPr>
        <p:spPr>
          <a:xfrm>
            <a:off x="723900" y="2152650"/>
            <a:ext cx="20383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00" b="1">
                <a:solidFill>
                  <a:srgbClr val="FFFFFF"/>
                </a:solidFill>
                <a:latin typeface="Aptos"/>
                <a:ea typeface="Aptos"/>
                <a:cs typeface="Aptos"/>
              </a:defRPr>
            </a:pPr>
            <a:r>
              <a:rPr sz="900" b="1">
                <a:solidFill>
                  <a:srgbClr val="FFFFFF"/>
                </a:solidFill>
                <a:latin typeface="Aptos"/>
                <a:ea typeface="Aptos"/>
                <a:cs typeface="Aptos"/>
              </a:rPr>
              <a:t>Zone</a:t>
            </a:r>
          </a:p>
        </p:txBody>
      </p:sp>
      <p:sp>
        <p:nvSpPr>
          <p:cNvPr id="7" name="Rectangle 6">
            <a:extLst>
              <a:ext uri="{FF2B5EF4-FFF2-40B4-BE49-F238E27FC236}">
                <a16:creationId xmlns:a16="http://schemas.microsoft.com/office/drawing/2014/main" id="{3DB8CD21-CCEC-4E95-B322-21287559846D}"/>
              </a:ext>
            </a:extLst>
          </p:cNvPr>
          <p:cNvSpPr>
            <a:spLocks noGrp="1"/>
          </p:cNvSpPr>
          <p:nvPr/>
        </p:nvSpPr>
        <p:spPr>
          <a:xfrm>
            <a:off x="2876550" y="2038350"/>
            <a:ext cx="1847850" cy="400050"/>
          </a:xfrm>
          <a:prstGeom prst="rect">
            <a:avLst/>
          </a:prstGeom>
          <a:solidFill>
            <a:srgbClr val="2E3338"/>
          </a:solidFill>
          <a:ln w="0">
            <a:solidFill>
              <a:srgbClr val="000000">
                <a:alpha val="0"/>
              </a:srgbClr>
            </a:solidFill>
            <a:prstDash val="solid"/>
          </a:ln>
        </p:spPr>
      </p:sp>
      <p:sp>
        <p:nvSpPr>
          <p:cNvPr id="8" name="Rectangle 7">
            <a:extLst>
              <a:ext uri="{FF2B5EF4-FFF2-40B4-BE49-F238E27FC236}">
                <a16:creationId xmlns:a16="http://schemas.microsoft.com/office/drawing/2014/main" id="{6CE43C0D-9196-4C84-8CF1-0ECEC15A323C}"/>
              </a:ext>
            </a:extLst>
          </p:cNvPr>
          <p:cNvSpPr>
            <a:spLocks noGrp="1"/>
          </p:cNvSpPr>
          <p:nvPr/>
        </p:nvSpPr>
        <p:spPr>
          <a:xfrm>
            <a:off x="2990850" y="2152650"/>
            <a:ext cx="16192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00" b="1">
                <a:solidFill>
                  <a:srgbClr val="FFFFFF"/>
                </a:solidFill>
                <a:latin typeface="Aptos"/>
                <a:ea typeface="Aptos"/>
                <a:cs typeface="Aptos"/>
              </a:defRPr>
            </a:pPr>
            <a:r>
              <a:rPr sz="900" b="1">
                <a:solidFill>
                  <a:srgbClr val="FFFFFF"/>
                </a:solidFill>
                <a:latin typeface="Aptos"/>
                <a:ea typeface="Aptos"/>
                <a:cs typeface="Aptos"/>
              </a:rPr>
              <a:t>Quotidien</a:t>
            </a:r>
          </a:p>
        </p:txBody>
      </p:sp>
      <p:sp>
        <p:nvSpPr>
          <p:cNvPr id="9" name="Rectangle 8">
            <a:extLst>
              <a:ext uri="{FF2B5EF4-FFF2-40B4-BE49-F238E27FC236}">
                <a16:creationId xmlns:a16="http://schemas.microsoft.com/office/drawing/2014/main" id="{E2BEA98F-8978-42B9-9B9A-40C6B483EE2C}"/>
              </a:ext>
            </a:extLst>
          </p:cNvPr>
          <p:cNvSpPr>
            <a:spLocks noGrp="1"/>
          </p:cNvSpPr>
          <p:nvPr/>
        </p:nvSpPr>
        <p:spPr>
          <a:xfrm>
            <a:off x="4724400" y="2038350"/>
            <a:ext cx="1847850" cy="400050"/>
          </a:xfrm>
          <a:prstGeom prst="rect">
            <a:avLst/>
          </a:prstGeom>
          <a:solidFill>
            <a:srgbClr val="2E3338"/>
          </a:solidFill>
          <a:ln w="0">
            <a:solidFill>
              <a:srgbClr val="000000">
                <a:alpha val="0"/>
              </a:srgbClr>
            </a:solidFill>
            <a:prstDash val="solid"/>
          </a:ln>
        </p:spPr>
      </p:sp>
      <p:sp>
        <p:nvSpPr>
          <p:cNvPr id="10" name="Rectangle 9">
            <a:extLst>
              <a:ext uri="{FF2B5EF4-FFF2-40B4-BE49-F238E27FC236}">
                <a16:creationId xmlns:a16="http://schemas.microsoft.com/office/drawing/2014/main" id="{B3F5F415-C670-43FB-8252-EDD1A795E644}"/>
              </a:ext>
            </a:extLst>
          </p:cNvPr>
          <p:cNvSpPr>
            <a:spLocks noGrp="1"/>
          </p:cNvSpPr>
          <p:nvPr/>
        </p:nvSpPr>
        <p:spPr>
          <a:xfrm>
            <a:off x="4838700" y="2152650"/>
            <a:ext cx="16192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00" b="1">
                <a:solidFill>
                  <a:srgbClr val="FFFFFF"/>
                </a:solidFill>
                <a:latin typeface="Aptos"/>
                <a:ea typeface="Aptos"/>
                <a:cs typeface="Aptos"/>
              </a:defRPr>
            </a:pPr>
            <a:r>
              <a:rPr sz="900" b="1">
                <a:solidFill>
                  <a:srgbClr val="FFFFFF"/>
                </a:solidFill>
                <a:latin typeface="Aptos"/>
                <a:ea typeface="Aptos"/>
                <a:cs typeface="Aptos"/>
              </a:rPr>
              <a:t>Hebdomadaire</a:t>
            </a:r>
          </a:p>
        </p:txBody>
      </p:sp>
      <p:sp>
        <p:nvSpPr>
          <p:cNvPr id="11" name="Rectangle 10">
            <a:extLst>
              <a:ext uri="{FF2B5EF4-FFF2-40B4-BE49-F238E27FC236}">
                <a16:creationId xmlns:a16="http://schemas.microsoft.com/office/drawing/2014/main" id="{B1E01A19-EDD8-47E7-A387-352DE80238C3}"/>
              </a:ext>
            </a:extLst>
          </p:cNvPr>
          <p:cNvSpPr>
            <a:spLocks noGrp="1"/>
          </p:cNvSpPr>
          <p:nvPr/>
        </p:nvSpPr>
        <p:spPr>
          <a:xfrm>
            <a:off x="6572250" y="2038350"/>
            <a:ext cx="1847850" cy="400050"/>
          </a:xfrm>
          <a:prstGeom prst="rect">
            <a:avLst/>
          </a:prstGeom>
          <a:solidFill>
            <a:srgbClr val="2E3338"/>
          </a:solidFill>
          <a:ln w="0">
            <a:solidFill>
              <a:srgbClr val="000000">
                <a:alpha val="0"/>
              </a:srgbClr>
            </a:solidFill>
            <a:prstDash val="solid"/>
          </a:ln>
        </p:spPr>
      </p:sp>
      <p:sp>
        <p:nvSpPr>
          <p:cNvPr id="12" name="Rectangle 11">
            <a:extLst>
              <a:ext uri="{FF2B5EF4-FFF2-40B4-BE49-F238E27FC236}">
                <a16:creationId xmlns:a16="http://schemas.microsoft.com/office/drawing/2014/main" id="{3B3CD672-309C-4FB6-8A47-E748EE64955A}"/>
              </a:ext>
            </a:extLst>
          </p:cNvPr>
          <p:cNvSpPr>
            <a:spLocks noGrp="1"/>
          </p:cNvSpPr>
          <p:nvPr/>
        </p:nvSpPr>
        <p:spPr>
          <a:xfrm>
            <a:off x="6686550" y="2152650"/>
            <a:ext cx="16192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00" b="1">
                <a:solidFill>
                  <a:srgbClr val="FFFFFF"/>
                </a:solidFill>
                <a:latin typeface="Aptos"/>
                <a:ea typeface="Aptos"/>
                <a:cs typeface="Aptos"/>
              </a:defRPr>
            </a:pPr>
            <a:r>
              <a:rPr sz="900" b="1">
                <a:solidFill>
                  <a:srgbClr val="FFFFFF"/>
                </a:solidFill>
                <a:latin typeface="Aptos"/>
                <a:ea typeface="Aptos"/>
                <a:cs typeface="Aptos"/>
              </a:rPr>
              <a:t>Périodique</a:t>
            </a:r>
          </a:p>
        </p:txBody>
      </p:sp>
      <p:sp>
        <p:nvSpPr>
          <p:cNvPr id="13" name="Rectangle 12">
            <a:extLst>
              <a:ext uri="{FF2B5EF4-FFF2-40B4-BE49-F238E27FC236}">
                <a16:creationId xmlns:a16="http://schemas.microsoft.com/office/drawing/2014/main" id="{33DE0C4D-6AD1-4E10-8983-7D80AD04C811}"/>
              </a:ext>
            </a:extLst>
          </p:cNvPr>
          <p:cNvSpPr>
            <a:spLocks noGrp="1"/>
          </p:cNvSpPr>
          <p:nvPr/>
        </p:nvSpPr>
        <p:spPr>
          <a:xfrm>
            <a:off x="8420100" y="2038350"/>
            <a:ext cx="1847850" cy="400050"/>
          </a:xfrm>
          <a:prstGeom prst="rect">
            <a:avLst/>
          </a:prstGeom>
          <a:solidFill>
            <a:srgbClr val="2E3338"/>
          </a:solidFill>
          <a:ln w="0">
            <a:solidFill>
              <a:srgbClr val="000000">
                <a:alpha val="0"/>
              </a:srgbClr>
            </a:solidFill>
            <a:prstDash val="solid"/>
          </a:ln>
        </p:spPr>
      </p:sp>
      <p:sp>
        <p:nvSpPr>
          <p:cNvPr id="14" name="Rectangle 13">
            <a:extLst>
              <a:ext uri="{FF2B5EF4-FFF2-40B4-BE49-F238E27FC236}">
                <a16:creationId xmlns:a16="http://schemas.microsoft.com/office/drawing/2014/main" id="{B8AD2A04-8024-4505-B2CE-2BB6B4F231C3}"/>
              </a:ext>
            </a:extLst>
          </p:cNvPr>
          <p:cNvSpPr>
            <a:spLocks noGrp="1"/>
          </p:cNvSpPr>
          <p:nvPr/>
        </p:nvSpPr>
        <p:spPr>
          <a:xfrm>
            <a:off x="8534400" y="2152650"/>
            <a:ext cx="161925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900" b="1">
                <a:solidFill>
                  <a:srgbClr val="FFFFFF"/>
                </a:solidFill>
                <a:latin typeface="Aptos"/>
                <a:ea typeface="Aptos"/>
                <a:cs typeface="Aptos"/>
              </a:defRPr>
            </a:pPr>
            <a:r>
              <a:rPr sz="900" b="1">
                <a:solidFill>
                  <a:srgbClr val="FFFFFF"/>
                </a:solidFill>
                <a:latin typeface="Aptos"/>
                <a:ea typeface="Aptos"/>
                <a:cs typeface="Aptos"/>
              </a:rPr>
              <a:t>Saison</a:t>
            </a:r>
          </a:p>
        </p:txBody>
      </p:sp>
      <p:sp>
        <p:nvSpPr>
          <p:cNvPr id="15" name="Rectangle 14">
            <a:extLst>
              <a:ext uri="{FF2B5EF4-FFF2-40B4-BE49-F238E27FC236}">
                <a16:creationId xmlns:a16="http://schemas.microsoft.com/office/drawing/2014/main" id="{1627956C-A22F-4851-A5EA-4294B430AE43}"/>
              </a:ext>
            </a:extLst>
          </p:cNvPr>
          <p:cNvSpPr>
            <a:spLocks noGrp="1"/>
          </p:cNvSpPr>
          <p:nvPr/>
        </p:nvSpPr>
        <p:spPr>
          <a:xfrm>
            <a:off x="609600" y="2438400"/>
            <a:ext cx="2266950" cy="723900"/>
          </a:xfrm>
          <a:prstGeom prst="rect">
            <a:avLst/>
          </a:prstGeom>
          <a:solidFill>
            <a:srgbClr val="FFFFFF"/>
          </a:solidFill>
          <a:ln w="9525">
            <a:solidFill>
              <a:srgbClr val="D8D1C7"/>
            </a:solidFill>
            <a:prstDash val="solid"/>
          </a:ln>
        </p:spPr>
      </p:sp>
      <p:sp>
        <p:nvSpPr>
          <p:cNvPr id="16" name="Rectangle 15">
            <a:extLst>
              <a:ext uri="{FF2B5EF4-FFF2-40B4-BE49-F238E27FC236}">
                <a16:creationId xmlns:a16="http://schemas.microsoft.com/office/drawing/2014/main" id="{2B208351-F8ED-401B-897B-BE9AACE9F8B9}"/>
              </a:ext>
            </a:extLst>
          </p:cNvPr>
          <p:cNvSpPr>
            <a:spLocks noGrp="1"/>
          </p:cNvSpPr>
          <p:nvPr/>
        </p:nvSpPr>
        <p:spPr>
          <a:xfrm>
            <a:off x="723900" y="2562225"/>
            <a:ext cx="20383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l">
              <a:lnSpc>
                <a:spcPct val="102000"/>
              </a:lnSpc>
              <a:buNone/>
              <a:defRPr sz="1163" b="1">
                <a:solidFill>
                  <a:srgbClr val="111418"/>
                </a:solidFill>
                <a:latin typeface="Aptos"/>
                <a:ea typeface="Aptos"/>
                <a:cs typeface="Aptos"/>
              </a:defRPr>
            </a:pPr>
            <a:r>
              <a:rPr sz="1163" b="1">
                <a:solidFill>
                  <a:srgbClr val="111418"/>
                </a:solidFill>
                <a:latin typeface="Aptos"/>
                <a:ea typeface="Aptos"/>
                <a:cs typeface="Aptos"/>
              </a:rPr>
              <a:t>Entrées, halls, ascenseurs</a:t>
            </a:r>
          </a:p>
        </p:txBody>
      </p:sp>
      <p:sp>
        <p:nvSpPr>
          <p:cNvPr id="17" name="Rectangle 16">
            <a:extLst>
              <a:ext uri="{FF2B5EF4-FFF2-40B4-BE49-F238E27FC236}">
                <a16:creationId xmlns:a16="http://schemas.microsoft.com/office/drawing/2014/main" id="{D97A4CA3-4E07-4E82-B995-55C72DB30E33}"/>
              </a:ext>
            </a:extLst>
          </p:cNvPr>
          <p:cNvSpPr>
            <a:spLocks noGrp="1"/>
          </p:cNvSpPr>
          <p:nvPr/>
        </p:nvSpPr>
        <p:spPr>
          <a:xfrm>
            <a:off x="2876550" y="2438400"/>
            <a:ext cx="1847850" cy="723900"/>
          </a:xfrm>
          <a:prstGeom prst="rect">
            <a:avLst/>
          </a:prstGeom>
          <a:solidFill>
            <a:srgbClr val="FBFAF7"/>
          </a:solidFill>
          <a:ln w="9525">
            <a:solidFill>
              <a:srgbClr val="D8D1C7"/>
            </a:solidFill>
            <a:prstDash val="solid"/>
          </a:ln>
        </p:spPr>
      </p:sp>
      <p:sp>
        <p:nvSpPr>
          <p:cNvPr id="18" name="Rectangle 17">
            <a:extLst>
              <a:ext uri="{FF2B5EF4-FFF2-40B4-BE49-F238E27FC236}">
                <a16:creationId xmlns:a16="http://schemas.microsoft.com/office/drawing/2014/main" id="{EE4692A5-A7A2-4379-BD2C-A4700B69480A}"/>
              </a:ext>
            </a:extLst>
          </p:cNvPr>
          <p:cNvSpPr>
            <a:spLocks noGrp="1"/>
          </p:cNvSpPr>
          <p:nvPr/>
        </p:nvSpPr>
        <p:spPr>
          <a:xfrm>
            <a:off x="2990850" y="25622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Traces visibles, verre, surfaces de contact</a:t>
            </a:r>
          </a:p>
        </p:txBody>
      </p:sp>
      <p:sp>
        <p:nvSpPr>
          <p:cNvPr id="19" name="Rectangle 18">
            <a:extLst>
              <a:ext uri="{FF2B5EF4-FFF2-40B4-BE49-F238E27FC236}">
                <a16:creationId xmlns:a16="http://schemas.microsoft.com/office/drawing/2014/main" id="{D82988D0-321B-4E6E-BB13-1EFDFBFDCA29}"/>
              </a:ext>
            </a:extLst>
          </p:cNvPr>
          <p:cNvSpPr>
            <a:spLocks noGrp="1"/>
          </p:cNvSpPr>
          <p:nvPr/>
        </p:nvSpPr>
        <p:spPr>
          <a:xfrm>
            <a:off x="4724400" y="2438400"/>
            <a:ext cx="1847850" cy="723900"/>
          </a:xfrm>
          <a:prstGeom prst="rect">
            <a:avLst/>
          </a:prstGeom>
          <a:solidFill>
            <a:srgbClr val="FBFAF7"/>
          </a:solidFill>
          <a:ln w="9525">
            <a:solidFill>
              <a:srgbClr val="D8D1C7"/>
            </a:solidFill>
            <a:prstDash val="solid"/>
          </a:ln>
        </p:spPr>
      </p:sp>
      <p:sp>
        <p:nvSpPr>
          <p:cNvPr id="20" name="Rectangle 19">
            <a:extLst>
              <a:ext uri="{FF2B5EF4-FFF2-40B4-BE49-F238E27FC236}">
                <a16:creationId xmlns:a16="http://schemas.microsoft.com/office/drawing/2014/main" id="{3FE62603-710D-4D3C-B264-FBCA786FAFA1}"/>
              </a:ext>
            </a:extLst>
          </p:cNvPr>
          <p:cNvSpPr>
            <a:spLocks noGrp="1"/>
          </p:cNvSpPr>
          <p:nvPr/>
        </p:nvSpPr>
        <p:spPr>
          <a:xfrm>
            <a:off x="4838700" y="25622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Détails, plinthes, coins</a:t>
            </a:r>
          </a:p>
        </p:txBody>
      </p:sp>
      <p:sp>
        <p:nvSpPr>
          <p:cNvPr id="21" name="Rectangle 20">
            <a:extLst>
              <a:ext uri="{FF2B5EF4-FFF2-40B4-BE49-F238E27FC236}">
                <a16:creationId xmlns:a16="http://schemas.microsoft.com/office/drawing/2014/main" id="{C2AFEA5B-283C-47E4-8413-886C0C5F27F4}"/>
              </a:ext>
            </a:extLst>
          </p:cNvPr>
          <p:cNvSpPr>
            <a:spLocks noGrp="1"/>
          </p:cNvSpPr>
          <p:nvPr/>
        </p:nvSpPr>
        <p:spPr>
          <a:xfrm>
            <a:off x="6572250" y="2438400"/>
            <a:ext cx="1847850" cy="723900"/>
          </a:xfrm>
          <a:prstGeom prst="rect">
            <a:avLst/>
          </a:prstGeom>
          <a:solidFill>
            <a:srgbClr val="FBFAF7"/>
          </a:solidFill>
          <a:ln w="9525">
            <a:solidFill>
              <a:srgbClr val="D8D1C7"/>
            </a:solidFill>
            <a:prstDash val="solid"/>
          </a:ln>
        </p:spPr>
      </p:sp>
      <p:sp>
        <p:nvSpPr>
          <p:cNvPr id="22" name="Rectangle 21">
            <a:extLst>
              <a:ext uri="{FF2B5EF4-FFF2-40B4-BE49-F238E27FC236}">
                <a16:creationId xmlns:a16="http://schemas.microsoft.com/office/drawing/2014/main" id="{DAF95A85-9827-44EF-9CCB-821ADFA64C90}"/>
              </a:ext>
            </a:extLst>
          </p:cNvPr>
          <p:cNvSpPr>
            <a:spLocks noGrp="1"/>
          </p:cNvSpPr>
          <p:nvPr/>
        </p:nvSpPr>
        <p:spPr>
          <a:xfrm>
            <a:off x="6686550" y="25622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Ajustements selon achalandage</a:t>
            </a:r>
          </a:p>
        </p:txBody>
      </p:sp>
      <p:sp>
        <p:nvSpPr>
          <p:cNvPr id="23" name="Rectangle 22">
            <a:extLst>
              <a:ext uri="{FF2B5EF4-FFF2-40B4-BE49-F238E27FC236}">
                <a16:creationId xmlns:a16="http://schemas.microsoft.com/office/drawing/2014/main" id="{B45F01A9-B030-428D-AD6A-2D88F6615513}"/>
              </a:ext>
            </a:extLst>
          </p:cNvPr>
          <p:cNvSpPr>
            <a:spLocks noGrp="1"/>
          </p:cNvSpPr>
          <p:nvPr/>
        </p:nvSpPr>
        <p:spPr>
          <a:xfrm>
            <a:off x="8420100" y="2438400"/>
            <a:ext cx="1847850" cy="723900"/>
          </a:xfrm>
          <a:prstGeom prst="rect">
            <a:avLst/>
          </a:prstGeom>
          <a:solidFill>
            <a:srgbClr val="FBFAF7"/>
          </a:solidFill>
          <a:ln w="9525">
            <a:solidFill>
              <a:srgbClr val="D8D1C7"/>
            </a:solidFill>
            <a:prstDash val="solid"/>
          </a:ln>
        </p:spPr>
      </p:sp>
      <p:sp>
        <p:nvSpPr>
          <p:cNvPr id="24" name="Rectangle 23">
            <a:extLst>
              <a:ext uri="{FF2B5EF4-FFF2-40B4-BE49-F238E27FC236}">
                <a16:creationId xmlns:a16="http://schemas.microsoft.com/office/drawing/2014/main" id="{5905C780-2D6E-4773-92F2-ACAE87BE12CB}"/>
              </a:ext>
            </a:extLst>
          </p:cNvPr>
          <p:cNvSpPr>
            <a:spLocks noGrp="1"/>
          </p:cNvSpPr>
          <p:nvPr/>
        </p:nvSpPr>
        <p:spPr>
          <a:xfrm>
            <a:off x="8534400" y="25622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Sel, slush, tapis, accès</a:t>
            </a:r>
          </a:p>
        </p:txBody>
      </p:sp>
      <p:sp>
        <p:nvSpPr>
          <p:cNvPr id="25" name="Rectangle 24">
            <a:extLst>
              <a:ext uri="{FF2B5EF4-FFF2-40B4-BE49-F238E27FC236}">
                <a16:creationId xmlns:a16="http://schemas.microsoft.com/office/drawing/2014/main" id="{6D38954E-D729-4B3C-A114-AA81C15799D6}"/>
              </a:ext>
            </a:extLst>
          </p:cNvPr>
          <p:cNvSpPr>
            <a:spLocks noGrp="1"/>
          </p:cNvSpPr>
          <p:nvPr/>
        </p:nvSpPr>
        <p:spPr>
          <a:xfrm>
            <a:off x="609600" y="3162300"/>
            <a:ext cx="2266950" cy="723900"/>
          </a:xfrm>
          <a:prstGeom prst="rect">
            <a:avLst/>
          </a:prstGeom>
          <a:solidFill>
            <a:srgbClr val="FFFFFF"/>
          </a:solidFill>
          <a:ln w="9525">
            <a:solidFill>
              <a:srgbClr val="D8D1C7"/>
            </a:solidFill>
            <a:prstDash val="solid"/>
          </a:ln>
        </p:spPr>
      </p:sp>
      <p:sp>
        <p:nvSpPr>
          <p:cNvPr id="26" name="Rectangle 25">
            <a:extLst>
              <a:ext uri="{FF2B5EF4-FFF2-40B4-BE49-F238E27FC236}">
                <a16:creationId xmlns:a16="http://schemas.microsoft.com/office/drawing/2014/main" id="{C4586654-CD16-471A-82A0-5F6CFAE5ED13}"/>
              </a:ext>
            </a:extLst>
          </p:cNvPr>
          <p:cNvSpPr>
            <a:spLocks noGrp="1"/>
          </p:cNvSpPr>
          <p:nvPr/>
        </p:nvSpPr>
        <p:spPr>
          <a:xfrm>
            <a:off x="723900" y="3286125"/>
            <a:ext cx="20383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l">
              <a:lnSpc>
                <a:spcPct val="102000"/>
              </a:lnSpc>
              <a:buNone/>
              <a:defRPr sz="1163" b="1">
                <a:solidFill>
                  <a:srgbClr val="111418"/>
                </a:solidFill>
                <a:latin typeface="Aptos"/>
                <a:ea typeface="Aptos"/>
                <a:cs typeface="Aptos"/>
              </a:defRPr>
            </a:pPr>
            <a:r>
              <a:rPr sz="1163" b="1">
                <a:solidFill>
                  <a:srgbClr val="111418"/>
                </a:solidFill>
                <a:latin typeface="Aptos"/>
                <a:ea typeface="Aptos"/>
                <a:cs typeface="Aptos"/>
              </a:rPr>
              <a:t>Corridors, paliers, escaliers</a:t>
            </a:r>
          </a:p>
        </p:txBody>
      </p:sp>
      <p:sp>
        <p:nvSpPr>
          <p:cNvPr id="27" name="Rectangle 26">
            <a:extLst>
              <a:ext uri="{FF2B5EF4-FFF2-40B4-BE49-F238E27FC236}">
                <a16:creationId xmlns:a16="http://schemas.microsoft.com/office/drawing/2014/main" id="{6EA65050-08A8-460F-A95E-E2CF0879BCB3}"/>
              </a:ext>
            </a:extLst>
          </p:cNvPr>
          <p:cNvSpPr>
            <a:spLocks noGrp="1"/>
          </p:cNvSpPr>
          <p:nvPr/>
        </p:nvSpPr>
        <p:spPr>
          <a:xfrm>
            <a:off x="2876550" y="3162300"/>
            <a:ext cx="1847850" cy="723900"/>
          </a:xfrm>
          <a:prstGeom prst="rect">
            <a:avLst/>
          </a:prstGeom>
          <a:solidFill>
            <a:srgbClr val="FBFAF7"/>
          </a:solidFill>
          <a:ln w="9525">
            <a:solidFill>
              <a:srgbClr val="D8D1C7"/>
            </a:solidFill>
            <a:prstDash val="solid"/>
          </a:ln>
        </p:spPr>
      </p:sp>
      <p:sp>
        <p:nvSpPr>
          <p:cNvPr id="28" name="Rectangle 27">
            <a:extLst>
              <a:ext uri="{FF2B5EF4-FFF2-40B4-BE49-F238E27FC236}">
                <a16:creationId xmlns:a16="http://schemas.microsoft.com/office/drawing/2014/main" id="{7A17BA29-47BA-4B9D-BC6B-A7F174219049}"/>
              </a:ext>
            </a:extLst>
          </p:cNvPr>
          <p:cNvSpPr>
            <a:spLocks noGrp="1"/>
          </p:cNvSpPr>
          <p:nvPr/>
        </p:nvSpPr>
        <p:spPr>
          <a:xfrm>
            <a:off x="2990850" y="32861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Inspection propreté</a:t>
            </a:r>
          </a:p>
        </p:txBody>
      </p:sp>
      <p:sp>
        <p:nvSpPr>
          <p:cNvPr id="29" name="Rectangle 28">
            <a:extLst>
              <a:ext uri="{FF2B5EF4-FFF2-40B4-BE49-F238E27FC236}">
                <a16:creationId xmlns:a16="http://schemas.microsoft.com/office/drawing/2014/main" id="{D358FD88-F2D6-40B2-9E4A-5516E065AC29}"/>
              </a:ext>
            </a:extLst>
          </p:cNvPr>
          <p:cNvSpPr>
            <a:spLocks noGrp="1"/>
          </p:cNvSpPr>
          <p:nvPr/>
        </p:nvSpPr>
        <p:spPr>
          <a:xfrm>
            <a:off x="4724400" y="3162300"/>
            <a:ext cx="1847850" cy="723900"/>
          </a:xfrm>
          <a:prstGeom prst="rect">
            <a:avLst/>
          </a:prstGeom>
          <a:solidFill>
            <a:srgbClr val="FBFAF7"/>
          </a:solidFill>
          <a:ln w="9525">
            <a:solidFill>
              <a:srgbClr val="D8D1C7"/>
            </a:solidFill>
            <a:prstDash val="solid"/>
          </a:ln>
        </p:spPr>
      </p:sp>
      <p:sp>
        <p:nvSpPr>
          <p:cNvPr id="30" name="Rectangle 29">
            <a:extLst>
              <a:ext uri="{FF2B5EF4-FFF2-40B4-BE49-F238E27FC236}">
                <a16:creationId xmlns:a16="http://schemas.microsoft.com/office/drawing/2014/main" id="{48D7C9E5-B47D-40A3-9357-707451C8EFF4}"/>
              </a:ext>
            </a:extLst>
          </p:cNvPr>
          <p:cNvSpPr>
            <a:spLocks noGrp="1"/>
          </p:cNvSpPr>
          <p:nvPr/>
        </p:nvSpPr>
        <p:spPr>
          <a:xfrm>
            <a:off x="4838700" y="32861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Balayage, lavage, tapis</a:t>
            </a:r>
          </a:p>
        </p:txBody>
      </p:sp>
      <p:sp>
        <p:nvSpPr>
          <p:cNvPr id="31" name="Rectangle 30">
            <a:extLst>
              <a:ext uri="{FF2B5EF4-FFF2-40B4-BE49-F238E27FC236}">
                <a16:creationId xmlns:a16="http://schemas.microsoft.com/office/drawing/2014/main" id="{52087499-E6D8-4172-A05E-8C99BB6EDD2C}"/>
              </a:ext>
            </a:extLst>
          </p:cNvPr>
          <p:cNvSpPr>
            <a:spLocks noGrp="1"/>
          </p:cNvSpPr>
          <p:nvPr/>
        </p:nvSpPr>
        <p:spPr>
          <a:xfrm>
            <a:off x="6572250" y="3162300"/>
            <a:ext cx="1847850" cy="723900"/>
          </a:xfrm>
          <a:prstGeom prst="rect">
            <a:avLst/>
          </a:prstGeom>
          <a:solidFill>
            <a:srgbClr val="FBFAF7"/>
          </a:solidFill>
          <a:ln w="9525">
            <a:solidFill>
              <a:srgbClr val="D8D1C7"/>
            </a:solidFill>
            <a:prstDash val="solid"/>
          </a:ln>
        </p:spPr>
      </p:sp>
      <p:sp>
        <p:nvSpPr>
          <p:cNvPr id="32" name="Rectangle 31">
            <a:extLst>
              <a:ext uri="{FF2B5EF4-FFF2-40B4-BE49-F238E27FC236}">
                <a16:creationId xmlns:a16="http://schemas.microsoft.com/office/drawing/2014/main" id="{BE0CFEF5-79EA-4545-A89D-8F614CF0FDC6}"/>
              </a:ext>
            </a:extLst>
          </p:cNvPr>
          <p:cNvSpPr>
            <a:spLocks noGrp="1"/>
          </p:cNvSpPr>
          <p:nvPr/>
        </p:nvSpPr>
        <p:spPr>
          <a:xfrm>
            <a:off x="6686550" y="32861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Zones moins exposées</a:t>
            </a:r>
          </a:p>
        </p:txBody>
      </p:sp>
      <p:sp>
        <p:nvSpPr>
          <p:cNvPr id="33" name="Rectangle 32">
            <a:extLst>
              <a:ext uri="{FF2B5EF4-FFF2-40B4-BE49-F238E27FC236}">
                <a16:creationId xmlns:a16="http://schemas.microsoft.com/office/drawing/2014/main" id="{3742DA98-2543-4138-B2AF-1CFDEA92AB1D}"/>
              </a:ext>
            </a:extLst>
          </p:cNvPr>
          <p:cNvSpPr>
            <a:spLocks noGrp="1"/>
          </p:cNvSpPr>
          <p:nvPr/>
        </p:nvSpPr>
        <p:spPr>
          <a:xfrm>
            <a:off x="8420100" y="3162300"/>
            <a:ext cx="1847850" cy="723900"/>
          </a:xfrm>
          <a:prstGeom prst="rect">
            <a:avLst/>
          </a:prstGeom>
          <a:solidFill>
            <a:srgbClr val="FBFAF7"/>
          </a:solidFill>
          <a:ln w="9525">
            <a:solidFill>
              <a:srgbClr val="D8D1C7"/>
            </a:solidFill>
            <a:prstDash val="solid"/>
          </a:ln>
        </p:spPr>
      </p:sp>
      <p:sp>
        <p:nvSpPr>
          <p:cNvPr id="34" name="Rectangle 33">
            <a:extLst>
              <a:ext uri="{FF2B5EF4-FFF2-40B4-BE49-F238E27FC236}">
                <a16:creationId xmlns:a16="http://schemas.microsoft.com/office/drawing/2014/main" id="{6A611905-4B4C-42FE-9089-65A7A51FD69A}"/>
              </a:ext>
            </a:extLst>
          </p:cNvPr>
          <p:cNvSpPr>
            <a:spLocks noGrp="1"/>
          </p:cNvSpPr>
          <p:nvPr/>
        </p:nvSpPr>
        <p:spPr>
          <a:xfrm>
            <a:off x="8534400" y="32861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Poussière après travaux</a:t>
            </a:r>
          </a:p>
        </p:txBody>
      </p:sp>
      <p:sp>
        <p:nvSpPr>
          <p:cNvPr id="35" name="Rectangle 34">
            <a:extLst>
              <a:ext uri="{FF2B5EF4-FFF2-40B4-BE49-F238E27FC236}">
                <a16:creationId xmlns:a16="http://schemas.microsoft.com/office/drawing/2014/main" id="{AD1A0310-36A4-4178-A96C-3C6793B7BFC5}"/>
              </a:ext>
            </a:extLst>
          </p:cNvPr>
          <p:cNvSpPr>
            <a:spLocks noGrp="1"/>
          </p:cNvSpPr>
          <p:nvPr/>
        </p:nvSpPr>
        <p:spPr>
          <a:xfrm>
            <a:off x="609600" y="3886200"/>
            <a:ext cx="2266950" cy="723900"/>
          </a:xfrm>
          <a:prstGeom prst="rect">
            <a:avLst/>
          </a:prstGeom>
          <a:solidFill>
            <a:srgbClr val="FFFFFF"/>
          </a:solidFill>
          <a:ln w="9525">
            <a:solidFill>
              <a:srgbClr val="D8D1C7"/>
            </a:solidFill>
            <a:prstDash val="solid"/>
          </a:ln>
        </p:spPr>
      </p:sp>
      <p:sp>
        <p:nvSpPr>
          <p:cNvPr id="36" name="Rectangle 35">
            <a:extLst>
              <a:ext uri="{FF2B5EF4-FFF2-40B4-BE49-F238E27FC236}">
                <a16:creationId xmlns:a16="http://schemas.microsoft.com/office/drawing/2014/main" id="{DBDF3DE6-B9A5-4302-A47E-9A3CC9E4DFCE}"/>
              </a:ext>
            </a:extLst>
          </p:cNvPr>
          <p:cNvSpPr>
            <a:spLocks noGrp="1"/>
          </p:cNvSpPr>
          <p:nvPr/>
        </p:nvSpPr>
        <p:spPr>
          <a:xfrm>
            <a:off x="723900" y="4010025"/>
            <a:ext cx="20383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l">
              <a:lnSpc>
                <a:spcPct val="102000"/>
              </a:lnSpc>
              <a:buNone/>
              <a:defRPr sz="1163" b="1">
                <a:solidFill>
                  <a:srgbClr val="111418"/>
                </a:solidFill>
                <a:latin typeface="Aptos"/>
                <a:ea typeface="Aptos"/>
                <a:cs typeface="Aptos"/>
              </a:defRPr>
            </a:pPr>
            <a:r>
              <a:rPr sz="1163" b="1">
                <a:solidFill>
                  <a:srgbClr val="111418"/>
                </a:solidFill>
                <a:latin typeface="Aptos"/>
                <a:ea typeface="Aptos"/>
                <a:cs typeface="Aptos"/>
              </a:rPr>
              <a:t>Gym, sanitaires, commodités</a:t>
            </a:r>
          </a:p>
        </p:txBody>
      </p:sp>
      <p:sp>
        <p:nvSpPr>
          <p:cNvPr id="37" name="Rectangle 36">
            <a:extLst>
              <a:ext uri="{FF2B5EF4-FFF2-40B4-BE49-F238E27FC236}">
                <a16:creationId xmlns:a16="http://schemas.microsoft.com/office/drawing/2014/main" id="{708B51D3-C42A-48E7-993F-4BAF56ADC001}"/>
              </a:ext>
            </a:extLst>
          </p:cNvPr>
          <p:cNvSpPr>
            <a:spLocks noGrp="1"/>
          </p:cNvSpPr>
          <p:nvPr/>
        </p:nvSpPr>
        <p:spPr>
          <a:xfrm>
            <a:off x="2876550" y="3886200"/>
            <a:ext cx="1847850" cy="723900"/>
          </a:xfrm>
          <a:prstGeom prst="rect">
            <a:avLst/>
          </a:prstGeom>
          <a:solidFill>
            <a:srgbClr val="FBFAF7"/>
          </a:solidFill>
          <a:ln w="9525">
            <a:solidFill>
              <a:srgbClr val="D8D1C7"/>
            </a:solidFill>
            <a:prstDash val="solid"/>
          </a:ln>
        </p:spPr>
      </p:sp>
      <p:sp>
        <p:nvSpPr>
          <p:cNvPr id="38" name="Rectangle 37">
            <a:extLst>
              <a:ext uri="{FF2B5EF4-FFF2-40B4-BE49-F238E27FC236}">
                <a16:creationId xmlns:a16="http://schemas.microsoft.com/office/drawing/2014/main" id="{C052BEB0-E409-4387-9F6C-8EDD26B487B9}"/>
              </a:ext>
            </a:extLst>
          </p:cNvPr>
          <p:cNvSpPr>
            <a:spLocks noGrp="1"/>
          </p:cNvSpPr>
          <p:nvPr/>
        </p:nvSpPr>
        <p:spPr>
          <a:xfrm>
            <a:off x="2990850" y="40100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Désinfection, sols, miroirs</a:t>
            </a:r>
          </a:p>
        </p:txBody>
      </p:sp>
      <p:sp>
        <p:nvSpPr>
          <p:cNvPr id="39" name="Rectangle 38">
            <a:extLst>
              <a:ext uri="{FF2B5EF4-FFF2-40B4-BE49-F238E27FC236}">
                <a16:creationId xmlns:a16="http://schemas.microsoft.com/office/drawing/2014/main" id="{E13EF5E2-C0FE-457F-8E86-D6DC2BC09445}"/>
              </a:ext>
            </a:extLst>
          </p:cNvPr>
          <p:cNvSpPr>
            <a:spLocks noGrp="1"/>
          </p:cNvSpPr>
          <p:nvPr/>
        </p:nvSpPr>
        <p:spPr>
          <a:xfrm>
            <a:off x="4724400" y="3886200"/>
            <a:ext cx="1847850" cy="723900"/>
          </a:xfrm>
          <a:prstGeom prst="rect">
            <a:avLst/>
          </a:prstGeom>
          <a:solidFill>
            <a:srgbClr val="FBFAF7"/>
          </a:solidFill>
          <a:ln w="9525">
            <a:solidFill>
              <a:srgbClr val="D8D1C7"/>
            </a:solidFill>
            <a:prstDash val="solid"/>
          </a:ln>
        </p:spPr>
      </p:sp>
      <p:sp>
        <p:nvSpPr>
          <p:cNvPr id="40" name="Rectangle 39">
            <a:extLst>
              <a:ext uri="{FF2B5EF4-FFF2-40B4-BE49-F238E27FC236}">
                <a16:creationId xmlns:a16="http://schemas.microsoft.com/office/drawing/2014/main" id="{25102785-6BA7-45B0-9724-AC699B86B782}"/>
              </a:ext>
            </a:extLst>
          </p:cNvPr>
          <p:cNvSpPr>
            <a:spLocks noGrp="1"/>
          </p:cNvSpPr>
          <p:nvPr/>
        </p:nvSpPr>
        <p:spPr>
          <a:xfrm>
            <a:off x="4838700" y="40100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Détail selon usage</a:t>
            </a:r>
          </a:p>
        </p:txBody>
      </p:sp>
      <p:sp>
        <p:nvSpPr>
          <p:cNvPr id="41" name="Rectangle 40">
            <a:extLst>
              <a:ext uri="{FF2B5EF4-FFF2-40B4-BE49-F238E27FC236}">
                <a16:creationId xmlns:a16="http://schemas.microsoft.com/office/drawing/2014/main" id="{0FFE987C-D063-4ACE-A16A-14B7559906E2}"/>
              </a:ext>
            </a:extLst>
          </p:cNvPr>
          <p:cNvSpPr>
            <a:spLocks noGrp="1"/>
          </p:cNvSpPr>
          <p:nvPr/>
        </p:nvSpPr>
        <p:spPr>
          <a:xfrm>
            <a:off x="6572250" y="3886200"/>
            <a:ext cx="1847850" cy="723900"/>
          </a:xfrm>
          <a:prstGeom prst="rect">
            <a:avLst/>
          </a:prstGeom>
          <a:solidFill>
            <a:srgbClr val="FBFAF7"/>
          </a:solidFill>
          <a:ln w="9525">
            <a:solidFill>
              <a:srgbClr val="D8D1C7"/>
            </a:solidFill>
            <a:prstDash val="solid"/>
          </a:ln>
        </p:spPr>
      </p:sp>
      <p:sp>
        <p:nvSpPr>
          <p:cNvPr id="42" name="Rectangle 41">
            <a:extLst>
              <a:ext uri="{FF2B5EF4-FFF2-40B4-BE49-F238E27FC236}">
                <a16:creationId xmlns:a16="http://schemas.microsoft.com/office/drawing/2014/main" id="{7C50038F-6C65-42B1-BFC9-865504A1A911}"/>
              </a:ext>
            </a:extLst>
          </p:cNvPr>
          <p:cNvSpPr>
            <a:spLocks noGrp="1"/>
          </p:cNvSpPr>
          <p:nvPr/>
        </p:nvSpPr>
        <p:spPr>
          <a:xfrm>
            <a:off x="6686550" y="40100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Vérification équipements</a:t>
            </a:r>
          </a:p>
        </p:txBody>
      </p:sp>
      <p:sp>
        <p:nvSpPr>
          <p:cNvPr id="43" name="Rectangle 42">
            <a:extLst>
              <a:ext uri="{FF2B5EF4-FFF2-40B4-BE49-F238E27FC236}">
                <a16:creationId xmlns:a16="http://schemas.microsoft.com/office/drawing/2014/main" id="{4C7F8B88-7C55-4C93-9507-2962AD52306B}"/>
              </a:ext>
            </a:extLst>
          </p:cNvPr>
          <p:cNvSpPr>
            <a:spLocks noGrp="1"/>
          </p:cNvSpPr>
          <p:nvPr/>
        </p:nvSpPr>
        <p:spPr>
          <a:xfrm>
            <a:off x="8420100" y="3886200"/>
            <a:ext cx="1847850" cy="723900"/>
          </a:xfrm>
          <a:prstGeom prst="rect">
            <a:avLst/>
          </a:prstGeom>
          <a:solidFill>
            <a:srgbClr val="FBFAF7"/>
          </a:solidFill>
          <a:ln w="9525">
            <a:solidFill>
              <a:srgbClr val="D8D1C7"/>
            </a:solidFill>
            <a:prstDash val="solid"/>
          </a:ln>
        </p:spPr>
      </p:sp>
      <p:sp>
        <p:nvSpPr>
          <p:cNvPr id="44" name="Rectangle 43">
            <a:extLst>
              <a:ext uri="{FF2B5EF4-FFF2-40B4-BE49-F238E27FC236}">
                <a16:creationId xmlns:a16="http://schemas.microsoft.com/office/drawing/2014/main" id="{641B28FE-1466-43C5-A5D7-5AF72E99FC52}"/>
              </a:ext>
            </a:extLst>
          </p:cNvPr>
          <p:cNvSpPr>
            <a:spLocks noGrp="1"/>
          </p:cNvSpPr>
          <p:nvPr/>
        </p:nvSpPr>
        <p:spPr>
          <a:xfrm>
            <a:off x="8534400" y="40100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Terrasses et espaces communs</a:t>
            </a:r>
          </a:p>
        </p:txBody>
      </p:sp>
      <p:sp>
        <p:nvSpPr>
          <p:cNvPr id="45" name="Rectangle 44">
            <a:extLst>
              <a:ext uri="{FF2B5EF4-FFF2-40B4-BE49-F238E27FC236}">
                <a16:creationId xmlns:a16="http://schemas.microsoft.com/office/drawing/2014/main" id="{05DB87F9-51EB-4D93-8534-E0006C74CC87}"/>
              </a:ext>
            </a:extLst>
          </p:cNvPr>
          <p:cNvSpPr>
            <a:spLocks noGrp="1"/>
          </p:cNvSpPr>
          <p:nvPr/>
        </p:nvSpPr>
        <p:spPr>
          <a:xfrm>
            <a:off x="609600" y="4610100"/>
            <a:ext cx="2266950" cy="723900"/>
          </a:xfrm>
          <a:prstGeom prst="rect">
            <a:avLst/>
          </a:prstGeom>
          <a:solidFill>
            <a:srgbClr val="FFFFFF"/>
          </a:solidFill>
          <a:ln w="9525">
            <a:solidFill>
              <a:srgbClr val="D8D1C7"/>
            </a:solidFill>
            <a:prstDash val="solid"/>
          </a:ln>
        </p:spPr>
      </p:sp>
      <p:sp>
        <p:nvSpPr>
          <p:cNvPr id="46" name="Rectangle 45">
            <a:extLst>
              <a:ext uri="{FF2B5EF4-FFF2-40B4-BE49-F238E27FC236}">
                <a16:creationId xmlns:a16="http://schemas.microsoft.com/office/drawing/2014/main" id="{F93DD986-46D7-431F-BB5B-B045A2318D4C}"/>
              </a:ext>
            </a:extLst>
          </p:cNvPr>
          <p:cNvSpPr>
            <a:spLocks noGrp="1"/>
          </p:cNvSpPr>
          <p:nvPr/>
        </p:nvSpPr>
        <p:spPr>
          <a:xfrm>
            <a:off x="723900" y="4733925"/>
            <a:ext cx="20383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l">
              <a:lnSpc>
                <a:spcPct val="102000"/>
              </a:lnSpc>
              <a:buNone/>
              <a:defRPr sz="1163" b="1">
                <a:solidFill>
                  <a:srgbClr val="111418"/>
                </a:solidFill>
                <a:latin typeface="Aptos"/>
                <a:ea typeface="Aptos"/>
                <a:cs typeface="Aptos"/>
              </a:defRPr>
            </a:pPr>
            <a:r>
              <a:rPr sz="1163" b="1">
                <a:solidFill>
                  <a:srgbClr val="111418"/>
                </a:solidFill>
                <a:latin typeface="Aptos"/>
                <a:ea typeface="Aptos"/>
                <a:cs typeface="Aptos"/>
              </a:rPr>
              <a:t>Courrier, déchets, recyclage</a:t>
            </a:r>
          </a:p>
        </p:txBody>
      </p:sp>
      <p:sp>
        <p:nvSpPr>
          <p:cNvPr id="47" name="Rectangle 46">
            <a:extLst>
              <a:ext uri="{FF2B5EF4-FFF2-40B4-BE49-F238E27FC236}">
                <a16:creationId xmlns:a16="http://schemas.microsoft.com/office/drawing/2014/main" id="{7AE8020E-2E1F-4758-8F18-C57ECD8CCCFF}"/>
              </a:ext>
            </a:extLst>
          </p:cNvPr>
          <p:cNvSpPr>
            <a:spLocks noGrp="1"/>
          </p:cNvSpPr>
          <p:nvPr/>
        </p:nvSpPr>
        <p:spPr>
          <a:xfrm>
            <a:off x="2876550" y="4610100"/>
            <a:ext cx="1847850" cy="723900"/>
          </a:xfrm>
          <a:prstGeom prst="rect">
            <a:avLst/>
          </a:prstGeom>
          <a:solidFill>
            <a:srgbClr val="FBFAF7"/>
          </a:solidFill>
          <a:ln w="9525">
            <a:solidFill>
              <a:srgbClr val="D8D1C7"/>
            </a:solidFill>
            <a:prstDash val="solid"/>
          </a:ln>
        </p:spPr>
      </p:sp>
      <p:sp>
        <p:nvSpPr>
          <p:cNvPr id="48" name="Rectangle 47">
            <a:extLst>
              <a:ext uri="{FF2B5EF4-FFF2-40B4-BE49-F238E27FC236}">
                <a16:creationId xmlns:a16="http://schemas.microsoft.com/office/drawing/2014/main" id="{6930582E-F918-4AFF-8091-39D789854F40}"/>
              </a:ext>
            </a:extLst>
          </p:cNvPr>
          <p:cNvSpPr>
            <a:spLocks noGrp="1"/>
          </p:cNvSpPr>
          <p:nvPr/>
        </p:nvSpPr>
        <p:spPr>
          <a:xfrm>
            <a:off x="2990850" y="47339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Sacs, odeurs, résidus</a:t>
            </a:r>
          </a:p>
        </p:txBody>
      </p:sp>
      <p:sp>
        <p:nvSpPr>
          <p:cNvPr id="49" name="Rectangle 48">
            <a:extLst>
              <a:ext uri="{FF2B5EF4-FFF2-40B4-BE49-F238E27FC236}">
                <a16:creationId xmlns:a16="http://schemas.microsoft.com/office/drawing/2014/main" id="{1D1E15F3-0D57-42B1-8484-27F9EBCF9055}"/>
              </a:ext>
            </a:extLst>
          </p:cNvPr>
          <p:cNvSpPr>
            <a:spLocks noGrp="1"/>
          </p:cNvSpPr>
          <p:nvPr/>
        </p:nvSpPr>
        <p:spPr>
          <a:xfrm>
            <a:off x="4724400" y="4610100"/>
            <a:ext cx="1847850" cy="723900"/>
          </a:xfrm>
          <a:prstGeom prst="rect">
            <a:avLst/>
          </a:prstGeom>
          <a:solidFill>
            <a:srgbClr val="FBFAF7"/>
          </a:solidFill>
          <a:ln w="9525">
            <a:solidFill>
              <a:srgbClr val="D8D1C7"/>
            </a:solidFill>
            <a:prstDash val="solid"/>
          </a:ln>
        </p:spPr>
      </p:sp>
      <p:sp>
        <p:nvSpPr>
          <p:cNvPr id="50" name="Rectangle 49">
            <a:extLst>
              <a:ext uri="{FF2B5EF4-FFF2-40B4-BE49-F238E27FC236}">
                <a16:creationId xmlns:a16="http://schemas.microsoft.com/office/drawing/2014/main" id="{1822C948-E5AB-4428-81CC-00DCDFF935DA}"/>
              </a:ext>
            </a:extLst>
          </p:cNvPr>
          <p:cNvSpPr>
            <a:spLocks noGrp="1"/>
          </p:cNvSpPr>
          <p:nvPr/>
        </p:nvSpPr>
        <p:spPr>
          <a:xfrm>
            <a:off x="4838700" y="47339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Bacs et zones de soutien</a:t>
            </a:r>
          </a:p>
        </p:txBody>
      </p:sp>
      <p:sp>
        <p:nvSpPr>
          <p:cNvPr id="51" name="Rectangle 50">
            <a:extLst>
              <a:ext uri="{FF2B5EF4-FFF2-40B4-BE49-F238E27FC236}">
                <a16:creationId xmlns:a16="http://schemas.microsoft.com/office/drawing/2014/main" id="{0B09B150-C54C-4D78-AE8E-D5B4ABD1607D}"/>
              </a:ext>
            </a:extLst>
          </p:cNvPr>
          <p:cNvSpPr>
            <a:spLocks noGrp="1"/>
          </p:cNvSpPr>
          <p:nvPr/>
        </p:nvSpPr>
        <p:spPr>
          <a:xfrm>
            <a:off x="6572250" y="4610100"/>
            <a:ext cx="1847850" cy="723900"/>
          </a:xfrm>
          <a:prstGeom prst="rect">
            <a:avLst/>
          </a:prstGeom>
          <a:solidFill>
            <a:srgbClr val="FBFAF7"/>
          </a:solidFill>
          <a:ln w="9525">
            <a:solidFill>
              <a:srgbClr val="D8D1C7"/>
            </a:solidFill>
            <a:prstDash val="solid"/>
          </a:ln>
        </p:spPr>
      </p:sp>
      <p:sp>
        <p:nvSpPr>
          <p:cNvPr id="52" name="Rectangle 51">
            <a:extLst>
              <a:ext uri="{FF2B5EF4-FFF2-40B4-BE49-F238E27FC236}">
                <a16:creationId xmlns:a16="http://schemas.microsoft.com/office/drawing/2014/main" id="{AC5E381D-DFA7-44FF-9FC2-1A58DC1553CE}"/>
              </a:ext>
            </a:extLst>
          </p:cNvPr>
          <p:cNvSpPr>
            <a:spLocks noGrp="1"/>
          </p:cNvSpPr>
          <p:nvPr/>
        </p:nvSpPr>
        <p:spPr>
          <a:xfrm>
            <a:off x="6686550" y="47339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Lavage sur demande</a:t>
            </a:r>
          </a:p>
        </p:txBody>
      </p:sp>
      <p:sp>
        <p:nvSpPr>
          <p:cNvPr id="53" name="Rectangle 52">
            <a:extLst>
              <a:ext uri="{FF2B5EF4-FFF2-40B4-BE49-F238E27FC236}">
                <a16:creationId xmlns:a16="http://schemas.microsoft.com/office/drawing/2014/main" id="{15768386-6929-4C95-8EB1-4360F0CF07B4}"/>
              </a:ext>
            </a:extLst>
          </p:cNvPr>
          <p:cNvSpPr>
            <a:spLocks noGrp="1"/>
          </p:cNvSpPr>
          <p:nvPr/>
        </p:nvSpPr>
        <p:spPr>
          <a:xfrm>
            <a:off x="8420100" y="4610100"/>
            <a:ext cx="1847850" cy="723900"/>
          </a:xfrm>
          <a:prstGeom prst="rect">
            <a:avLst/>
          </a:prstGeom>
          <a:solidFill>
            <a:srgbClr val="FBFAF7"/>
          </a:solidFill>
          <a:ln w="9525">
            <a:solidFill>
              <a:srgbClr val="D8D1C7"/>
            </a:solidFill>
            <a:prstDash val="solid"/>
          </a:ln>
        </p:spPr>
      </p:sp>
      <p:sp>
        <p:nvSpPr>
          <p:cNvPr id="54" name="Rectangle 53">
            <a:extLst>
              <a:ext uri="{FF2B5EF4-FFF2-40B4-BE49-F238E27FC236}">
                <a16:creationId xmlns:a16="http://schemas.microsoft.com/office/drawing/2014/main" id="{2892427C-85D0-403C-AE2F-BBA85CF5DDDB}"/>
              </a:ext>
            </a:extLst>
          </p:cNvPr>
          <p:cNvSpPr>
            <a:spLocks noGrp="1"/>
          </p:cNvSpPr>
          <p:nvPr/>
        </p:nvSpPr>
        <p:spPr>
          <a:xfrm>
            <a:off x="8534400" y="47339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Calendriers municipaux</a:t>
            </a:r>
          </a:p>
        </p:txBody>
      </p:sp>
      <p:sp>
        <p:nvSpPr>
          <p:cNvPr id="55" name="Rectangle 54">
            <a:extLst>
              <a:ext uri="{FF2B5EF4-FFF2-40B4-BE49-F238E27FC236}">
                <a16:creationId xmlns:a16="http://schemas.microsoft.com/office/drawing/2014/main" id="{5E4A1C7A-874C-4C03-8083-5E01900DFF0D}"/>
              </a:ext>
            </a:extLst>
          </p:cNvPr>
          <p:cNvSpPr>
            <a:spLocks noGrp="1"/>
          </p:cNvSpPr>
          <p:nvPr/>
        </p:nvSpPr>
        <p:spPr>
          <a:xfrm>
            <a:off x="609600" y="5334000"/>
            <a:ext cx="2266950" cy="723900"/>
          </a:xfrm>
          <a:prstGeom prst="rect">
            <a:avLst/>
          </a:prstGeom>
          <a:solidFill>
            <a:srgbClr val="FFFFFF"/>
          </a:solidFill>
          <a:ln w="9525">
            <a:solidFill>
              <a:srgbClr val="D8D1C7"/>
            </a:solidFill>
            <a:prstDash val="solid"/>
          </a:ln>
        </p:spPr>
      </p:sp>
      <p:sp>
        <p:nvSpPr>
          <p:cNvPr id="56" name="Rectangle 55">
            <a:extLst>
              <a:ext uri="{FF2B5EF4-FFF2-40B4-BE49-F238E27FC236}">
                <a16:creationId xmlns:a16="http://schemas.microsoft.com/office/drawing/2014/main" id="{9ABC50DE-7460-4316-8676-0C7D6C49001C}"/>
              </a:ext>
            </a:extLst>
          </p:cNvPr>
          <p:cNvSpPr>
            <a:spLocks noGrp="1"/>
          </p:cNvSpPr>
          <p:nvPr/>
        </p:nvSpPr>
        <p:spPr>
          <a:xfrm>
            <a:off x="723900" y="5457825"/>
            <a:ext cx="20383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l">
              <a:lnSpc>
                <a:spcPct val="102000"/>
              </a:lnSpc>
              <a:buNone/>
              <a:defRPr sz="1163" b="1">
                <a:solidFill>
                  <a:srgbClr val="111418"/>
                </a:solidFill>
                <a:latin typeface="Aptos"/>
                <a:ea typeface="Aptos"/>
                <a:cs typeface="Aptos"/>
              </a:defRPr>
            </a:pPr>
            <a:r>
              <a:rPr sz="1163" b="1">
                <a:solidFill>
                  <a:srgbClr val="111418"/>
                </a:solidFill>
                <a:latin typeface="Aptos"/>
                <a:ea typeface="Aptos"/>
                <a:cs typeface="Aptos"/>
              </a:rPr>
              <a:t>Stationnement, accès extérieurs</a:t>
            </a:r>
          </a:p>
        </p:txBody>
      </p:sp>
      <p:sp>
        <p:nvSpPr>
          <p:cNvPr id="57" name="Rectangle 56">
            <a:extLst>
              <a:ext uri="{FF2B5EF4-FFF2-40B4-BE49-F238E27FC236}">
                <a16:creationId xmlns:a16="http://schemas.microsoft.com/office/drawing/2014/main" id="{F8F861DB-092D-4A27-96FE-D94A8D607CA1}"/>
              </a:ext>
            </a:extLst>
          </p:cNvPr>
          <p:cNvSpPr>
            <a:spLocks noGrp="1"/>
          </p:cNvSpPr>
          <p:nvPr/>
        </p:nvSpPr>
        <p:spPr>
          <a:xfrm>
            <a:off x="2876550" y="5334000"/>
            <a:ext cx="1847850" cy="723900"/>
          </a:xfrm>
          <a:prstGeom prst="rect">
            <a:avLst/>
          </a:prstGeom>
          <a:solidFill>
            <a:srgbClr val="FBFAF7"/>
          </a:solidFill>
          <a:ln w="9525">
            <a:solidFill>
              <a:srgbClr val="D8D1C7"/>
            </a:solidFill>
            <a:prstDash val="solid"/>
          </a:ln>
        </p:spPr>
      </p:sp>
      <p:sp>
        <p:nvSpPr>
          <p:cNvPr id="58" name="Rectangle 57">
            <a:extLst>
              <a:ext uri="{FF2B5EF4-FFF2-40B4-BE49-F238E27FC236}">
                <a16:creationId xmlns:a16="http://schemas.microsoft.com/office/drawing/2014/main" id="{90AF3B95-4F39-446F-A38B-818C35942B91}"/>
              </a:ext>
            </a:extLst>
          </p:cNvPr>
          <p:cNvSpPr>
            <a:spLocks noGrp="1"/>
          </p:cNvSpPr>
          <p:nvPr/>
        </p:nvSpPr>
        <p:spPr>
          <a:xfrm>
            <a:off x="2990850" y="54578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Signalement anomalies</a:t>
            </a:r>
          </a:p>
        </p:txBody>
      </p:sp>
      <p:sp>
        <p:nvSpPr>
          <p:cNvPr id="59" name="Rectangle 58">
            <a:extLst>
              <a:ext uri="{FF2B5EF4-FFF2-40B4-BE49-F238E27FC236}">
                <a16:creationId xmlns:a16="http://schemas.microsoft.com/office/drawing/2014/main" id="{3E112FF2-CB2A-493A-810A-9F0CFD18E3B1}"/>
              </a:ext>
            </a:extLst>
          </p:cNvPr>
          <p:cNvSpPr>
            <a:spLocks noGrp="1"/>
          </p:cNvSpPr>
          <p:nvPr/>
        </p:nvSpPr>
        <p:spPr>
          <a:xfrm>
            <a:off x="4724400" y="5334000"/>
            <a:ext cx="1847850" cy="723900"/>
          </a:xfrm>
          <a:prstGeom prst="rect">
            <a:avLst/>
          </a:prstGeom>
          <a:solidFill>
            <a:srgbClr val="FBFAF7"/>
          </a:solidFill>
          <a:ln w="9525">
            <a:solidFill>
              <a:srgbClr val="D8D1C7"/>
            </a:solidFill>
            <a:prstDash val="solid"/>
          </a:ln>
        </p:spPr>
      </p:sp>
      <p:sp>
        <p:nvSpPr>
          <p:cNvPr id="60" name="Rectangle 59">
            <a:extLst>
              <a:ext uri="{FF2B5EF4-FFF2-40B4-BE49-F238E27FC236}">
                <a16:creationId xmlns:a16="http://schemas.microsoft.com/office/drawing/2014/main" id="{9E8DC1D8-8032-48C4-9ED3-4A50213A6103}"/>
              </a:ext>
            </a:extLst>
          </p:cNvPr>
          <p:cNvSpPr>
            <a:spLocks noGrp="1"/>
          </p:cNvSpPr>
          <p:nvPr/>
        </p:nvSpPr>
        <p:spPr>
          <a:xfrm>
            <a:off x="4838700" y="54578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Balayage ciblé</a:t>
            </a:r>
          </a:p>
        </p:txBody>
      </p:sp>
      <p:sp>
        <p:nvSpPr>
          <p:cNvPr id="61" name="Rectangle 60">
            <a:extLst>
              <a:ext uri="{FF2B5EF4-FFF2-40B4-BE49-F238E27FC236}">
                <a16:creationId xmlns:a16="http://schemas.microsoft.com/office/drawing/2014/main" id="{457BA909-BA07-4386-AE91-05C689357BE1}"/>
              </a:ext>
            </a:extLst>
          </p:cNvPr>
          <p:cNvSpPr>
            <a:spLocks noGrp="1"/>
          </p:cNvSpPr>
          <p:nvPr/>
        </p:nvSpPr>
        <p:spPr>
          <a:xfrm>
            <a:off x="6572250" y="5334000"/>
            <a:ext cx="1847850" cy="723900"/>
          </a:xfrm>
          <a:prstGeom prst="rect">
            <a:avLst/>
          </a:prstGeom>
          <a:solidFill>
            <a:srgbClr val="FBFAF7"/>
          </a:solidFill>
          <a:ln w="9525">
            <a:solidFill>
              <a:srgbClr val="D8D1C7"/>
            </a:solidFill>
            <a:prstDash val="solid"/>
          </a:ln>
        </p:spPr>
      </p:sp>
      <p:sp>
        <p:nvSpPr>
          <p:cNvPr id="62" name="Rectangle 61">
            <a:extLst>
              <a:ext uri="{FF2B5EF4-FFF2-40B4-BE49-F238E27FC236}">
                <a16:creationId xmlns:a16="http://schemas.microsoft.com/office/drawing/2014/main" id="{DFE1A717-B9F3-4473-9DB1-39DCA9D0F333}"/>
              </a:ext>
            </a:extLst>
          </p:cNvPr>
          <p:cNvSpPr>
            <a:spLocks noGrp="1"/>
          </p:cNvSpPr>
          <p:nvPr/>
        </p:nvSpPr>
        <p:spPr>
          <a:xfrm>
            <a:off x="6686550" y="54578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Remise en état ponctuelle</a:t>
            </a:r>
          </a:p>
        </p:txBody>
      </p:sp>
      <p:sp>
        <p:nvSpPr>
          <p:cNvPr id="63" name="Rectangle 62">
            <a:extLst>
              <a:ext uri="{FF2B5EF4-FFF2-40B4-BE49-F238E27FC236}">
                <a16:creationId xmlns:a16="http://schemas.microsoft.com/office/drawing/2014/main" id="{B59DDD9D-B585-44E6-A3DD-AB7BE482DFB3}"/>
              </a:ext>
            </a:extLst>
          </p:cNvPr>
          <p:cNvSpPr>
            <a:spLocks noGrp="1"/>
          </p:cNvSpPr>
          <p:nvPr/>
        </p:nvSpPr>
        <p:spPr>
          <a:xfrm>
            <a:off x="8420100" y="5334000"/>
            <a:ext cx="1847850" cy="723900"/>
          </a:xfrm>
          <a:prstGeom prst="rect">
            <a:avLst/>
          </a:prstGeom>
          <a:solidFill>
            <a:srgbClr val="FBFAF7"/>
          </a:solidFill>
          <a:ln w="9525">
            <a:solidFill>
              <a:srgbClr val="D8D1C7"/>
            </a:solidFill>
            <a:prstDash val="solid"/>
          </a:ln>
        </p:spPr>
      </p:sp>
      <p:sp>
        <p:nvSpPr>
          <p:cNvPr id="64" name="Rectangle 63">
            <a:extLst>
              <a:ext uri="{FF2B5EF4-FFF2-40B4-BE49-F238E27FC236}">
                <a16:creationId xmlns:a16="http://schemas.microsoft.com/office/drawing/2014/main" id="{A45B58D9-B709-4414-8D3B-59D9B3875105}"/>
              </a:ext>
            </a:extLst>
          </p:cNvPr>
          <p:cNvSpPr>
            <a:spLocks noGrp="1"/>
          </p:cNvSpPr>
          <p:nvPr/>
        </p:nvSpPr>
        <p:spPr>
          <a:xfrm>
            <a:off x="8534400" y="5457825"/>
            <a:ext cx="1619250" cy="419100"/>
          </a:xfrm>
          <a:prstGeom prst="rect">
            <a:avLst/>
          </a:prstGeom>
          <a:solidFill>
            <a:srgbClr val="000000">
              <a:alpha val="0"/>
            </a:srgbClr>
          </a:solidFill>
          <a:ln w="0">
            <a:solidFill>
              <a:srgbClr val="000000">
                <a:alpha val="0"/>
              </a:srgbClr>
            </a:solidFill>
            <a:prstDash val="solid"/>
          </a:ln>
        </p:spPr>
        <p:txBody>
          <a:bodyPr lIns="0" tIns="0" rIns="0" bIns="0" anchor="ctr"/>
          <a:lstStyle/>
          <a:p>
            <a:pPr algn="ctr">
              <a:lnSpc>
                <a:spcPct val="102000"/>
              </a:lnSpc>
              <a:buNone/>
              <a:defRPr sz="1005" b="0">
                <a:solidFill>
                  <a:srgbClr val="2E3338"/>
                </a:solidFill>
                <a:latin typeface="Aptos"/>
                <a:ea typeface="Aptos"/>
                <a:cs typeface="Aptos"/>
              </a:defRPr>
            </a:pPr>
            <a:r>
              <a:rPr sz="1005" b="0">
                <a:solidFill>
                  <a:srgbClr val="2E3338"/>
                </a:solidFill>
                <a:latin typeface="Aptos"/>
                <a:ea typeface="Aptos"/>
                <a:cs typeface="Aptos"/>
              </a:rPr>
              <a:t>Neige, abrasifs, dégel</a:t>
            </a:r>
          </a:p>
        </p:txBody>
      </p:sp>
      <p:sp>
        <p:nvSpPr>
          <p:cNvPr id="65" name="Rectangle 64">
            <a:extLst>
              <a:ext uri="{FF2B5EF4-FFF2-40B4-BE49-F238E27FC236}">
                <a16:creationId xmlns:a16="http://schemas.microsoft.com/office/drawing/2014/main" id="{A057A027-0B2A-4CEF-AC8A-F2A0418BECB7}"/>
              </a:ext>
            </a:extLst>
          </p:cNvPr>
          <p:cNvSpPr>
            <a:spLocks noGrp="1"/>
          </p:cNvSpPr>
          <p:nvPr/>
        </p:nvSpPr>
        <p:spPr>
          <a:xfrm>
            <a:off x="685800" y="6248400"/>
            <a:ext cx="857250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975" b="0">
                <a:solidFill>
                  <a:srgbClr val="6E7478"/>
                </a:solidFill>
                <a:latin typeface="Aptos"/>
                <a:ea typeface="Aptos"/>
                <a:cs typeface="Aptos"/>
              </a:defRPr>
            </a:pPr>
            <a:r>
              <a:rPr sz="975" b="0">
                <a:solidFill>
                  <a:srgbClr val="6E7478"/>
                </a:solidFill>
                <a:latin typeface="Aptos"/>
                <a:ea typeface="Aptos"/>
                <a:cs typeface="Aptos"/>
              </a:rPr>
              <a:t>La fréquence est ajustée selon l’occupation, les plaintes récurrentes, les accès et les périodes de l’année.</a:t>
            </a:r>
          </a:p>
        </p:txBody>
      </p:sp>
      <p:sp>
        <p:nvSpPr>
          <p:cNvPr id="66" name="Rectangle 65">
            <a:extLst>
              <a:ext uri="{FF2B5EF4-FFF2-40B4-BE49-F238E27FC236}">
                <a16:creationId xmlns:a16="http://schemas.microsoft.com/office/drawing/2014/main" id="{9845BB0A-9845-4BA9-AF5D-BBEBE1A8AD00}"/>
              </a:ext>
            </a:extLst>
          </p:cNvPr>
          <p:cNvSpPr>
            <a:spLocks noGrp="1"/>
          </p:cNvSpPr>
          <p:nvPr/>
        </p:nvSpPr>
        <p:spPr>
          <a:xfrm>
            <a:off x="609600" y="6419850"/>
            <a:ext cx="9334500" cy="9525"/>
          </a:xfrm>
          <a:prstGeom prst="rect">
            <a:avLst/>
          </a:prstGeom>
          <a:solidFill>
            <a:srgbClr val="D8D1C7"/>
          </a:solidFill>
          <a:ln w="0">
            <a:solidFill>
              <a:srgbClr val="000000">
                <a:alpha val="0"/>
              </a:srgbClr>
            </a:solidFill>
            <a:prstDash val="solid"/>
          </a:ln>
        </p:spPr>
      </p:sp>
      <p:sp>
        <p:nvSpPr>
          <p:cNvPr id="67" name="Rectangle 66">
            <a:extLst>
              <a:ext uri="{FF2B5EF4-FFF2-40B4-BE49-F238E27FC236}">
                <a16:creationId xmlns:a16="http://schemas.microsoft.com/office/drawing/2014/main" id="{47542EF1-C7CF-45DE-950E-2018E645C7FE}"/>
              </a:ext>
            </a:extLst>
          </p:cNvPr>
          <p:cNvSpPr>
            <a:spLocks noGrp="1"/>
          </p:cNvSpPr>
          <p:nvPr/>
        </p:nvSpPr>
        <p:spPr>
          <a:xfrm>
            <a:off x="609600" y="6524625"/>
            <a:ext cx="6858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6E7478"/>
                </a:solidFill>
                <a:latin typeface="Aptos"/>
                <a:ea typeface="Aptos"/>
                <a:cs typeface="Aptos"/>
              </a:defRPr>
            </a:pPr>
            <a:r>
              <a:rPr sz="713" b="0">
                <a:solidFill>
                  <a:srgbClr val="6E7478"/>
                </a:solidFill>
                <a:latin typeface="Aptos"/>
                <a:ea typeface="Aptos"/>
                <a:cs typeface="Aptos"/>
              </a:rPr>
              <a:t>Sources: contrat type Nickel &amp; Krome; pages conciergerie et entretien résidentiel</a:t>
            </a:r>
          </a:p>
        </p:txBody>
      </p:sp>
      <p:sp>
        <p:nvSpPr>
          <p:cNvPr id="68" name="Rectangle 67">
            <a:extLst>
              <a:ext uri="{FF2B5EF4-FFF2-40B4-BE49-F238E27FC236}">
                <a16:creationId xmlns:a16="http://schemas.microsoft.com/office/drawing/2014/main" id="{C3BA5526-DEF0-4F7B-86E2-B90AA795D182}"/>
              </a:ext>
            </a:extLst>
          </p:cNvPr>
          <p:cNvSpPr>
            <a:spLocks noGrp="1"/>
          </p:cNvSpPr>
          <p:nvPr/>
        </p:nvSpPr>
        <p:spPr>
          <a:xfrm>
            <a:off x="11239500" y="6496050"/>
            <a:ext cx="381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88" b="1">
                <a:solidFill>
                  <a:srgbClr val="6E7478"/>
                </a:solidFill>
                <a:latin typeface="Aptos"/>
                <a:ea typeface="Aptos"/>
                <a:cs typeface="Aptos"/>
              </a:defRPr>
            </a:pPr>
            <a:r>
              <a:rPr sz="788" b="1">
                <a:solidFill>
                  <a:srgbClr val="6E7478"/>
                </a:solidFill>
                <a:latin typeface="Aptos"/>
                <a:ea typeface="Aptos"/>
                <a:cs typeface="Aptos"/>
              </a:rPr>
              <a:t>04</a:t>
            </a:r>
          </a:p>
        </p:txBody>
      </p:sp>
      <p:sp>
        <p:nvSpPr>
          <p:cNvPr id="70" name="TextBox 69"/>
          <p:cNvSpPr txBox="1"/>
          <p:nvPr/>
        </p:nvSpPr>
        <p:spPr>
          <a:xfrm>
            <a:off x="609630" y="1371600"/>
            <a:ext cx="10515600" cy="502920"/>
          </a:xfrm>
          <a:prstGeom prst="rect">
            <a:avLst/>
          </a:prstGeom>
          <a:noFill/>
        </p:spPr>
        <p:txBody>
          <a:bodyPr wrap="square" lIns="0" tIns="0" rIns="0" bIns="0">
            <a:spAutoFit/>
          </a:bodyPr>
          <a:lstStyle/>
          <a:p>
            <a:r>
              <a:rPr sz="1300" b="0">
                <a:solidFill>
                  <a:srgbClr val="6E7478"/>
                </a:solidFill>
                <a:latin typeface="Aptos"/>
              </a:rPr>
              <a:t>Chaque espace n’a pas besoin du même niveau d’intervention. Nous ajustons la fréquence selon l’usage, la saison et les zones sensibles de l’immeuble.</a:t>
            </a:r>
          </a:p>
        </p:txBody>
      </p:sp>
    </p:spTree>
    <p:extLst>
      <p:ext uri="{BB962C8B-B14F-4D97-AF65-F5344CB8AC3E}">
        <p14:creationId xmlns:p14="http://schemas.microsoft.com/office/powerpoint/2010/main" val="88342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Lobby full-bleed image">
            <a:extLst>
              <a:ext uri="{FF2B5EF4-FFF2-40B4-BE49-F238E27FC236}">
                <a16:creationId xmlns:a16="http://schemas.microsoft.com/office/drawing/2014/main" id="{8CB35B61-6D30-F1C2-45D0-217A5825713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Minimal caption band">
            <a:extLst>
              <a:ext uri="{FF2B5EF4-FFF2-40B4-BE49-F238E27FC236}">
                <a16:creationId xmlns:a16="http://schemas.microsoft.com/office/drawing/2014/main" id="{BF17822A-ADAA-9B0F-7875-BFF13DBD4009}"/>
              </a:ext>
            </a:extLst>
          </p:cNvPr>
          <p:cNvSpPr/>
          <p:nvPr/>
        </p:nvSpPr>
        <p:spPr>
          <a:xfrm>
            <a:off x="0" y="4766310"/>
            <a:ext cx="12192000" cy="2091690"/>
          </a:xfrm>
          <a:prstGeom prst="rect">
            <a:avLst/>
          </a:prstGeom>
          <a:solidFill>
            <a:srgbClr val="111418">
              <a:alpha val="82000"/>
            </a:srgbClr>
          </a:solidFill>
          <a:ln w="19050">
            <a:noFill/>
            <a:prstDash val="solid"/>
          </a:ln>
          <a:effectLst/>
          <a:extLst>
            <a:ext uri="{91240B29-F687-4F45-9708-019B960494DF}">
              <a14:hiddenLine xmlns:a14="http://schemas.microsoft.com/office/drawing/2010/main" w="1905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range section rule">
            <a:extLst>
              <a:ext uri="{FF2B5EF4-FFF2-40B4-BE49-F238E27FC236}">
                <a16:creationId xmlns:a16="http://schemas.microsoft.com/office/drawing/2014/main" id="{18942B16-F026-52EE-7A2C-CAC8BEAAF45A}"/>
              </a:ext>
            </a:extLst>
          </p:cNvPr>
          <p:cNvSpPr/>
          <p:nvPr/>
        </p:nvSpPr>
        <p:spPr>
          <a:xfrm>
            <a:off x="780288" y="5198110"/>
            <a:ext cx="355600" cy="27940"/>
          </a:xfrm>
          <a:prstGeom prst="rect">
            <a:avLst/>
          </a:prstGeom>
          <a:solidFill>
            <a:srgbClr val="F58220"/>
          </a:solidFill>
          <a:ln w="19050">
            <a:noFill/>
            <a:prstDash val="solid"/>
          </a:ln>
          <a:effectLst/>
          <a:extLst>
            <a:ext uri="{91240B29-F687-4F45-9708-019B960494DF}">
              <a14:hiddenLine xmlns:a14="http://schemas.microsoft.com/office/drawing/2010/main" w="1905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F21A1117-6989-5C59-6628-7EECDB0A1ED8}"/>
              </a:ext>
            </a:extLst>
          </p:cNvPr>
          <p:cNvSpPr txBox="1"/>
          <p:nvPr/>
        </p:nvSpPr>
        <p:spPr>
          <a:xfrm>
            <a:off x="1351788" y="5109210"/>
            <a:ext cx="4572000" cy="276999"/>
          </a:xfrm>
          <a:prstGeom prst="rect">
            <a:avLst/>
          </a:prstGeom>
          <a:noFill/>
        </p:spPr>
        <p:txBody>
          <a:bodyPr vert="horz" wrap="square" lIns="0" tIns="0" rIns="0" bIns="0" rtlCol="0">
            <a:noAutofit/>
          </a:bodyPr>
          <a:lstStyle/>
          <a:p>
            <a:r>
              <a:rPr lang="en-CA" sz="950" b="1">
                <a:solidFill>
                  <a:srgbClr val="F7F4EE">
                    <a:alpha val="82000"/>
                  </a:srgbClr>
                </a:solidFill>
                <a:latin typeface="Aptos" panose="020B0004020202020204" pitchFamily="34" charset="0"/>
              </a:rPr>
              <a:t>ZONES DE PREMIÈRE IMPRESSION</a:t>
            </a:r>
          </a:p>
        </p:txBody>
      </p:sp>
      <p:sp>
        <p:nvSpPr>
          <p:cNvPr id="27" name="TextBox 26">
            <a:extLst>
              <a:ext uri="{FF2B5EF4-FFF2-40B4-BE49-F238E27FC236}">
                <a16:creationId xmlns:a16="http://schemas.microsoft.com/office/drawing/2014/main" id="{34DCB15D-71B4-75F2-F3B9-BB1DCA8B8F04}"/>
              </a:ext>
            </a:extLst>
          </p:cNvPr>
          <p:cNvSpPr txBox="1"/>
          <p:nvPr/>
        </p:nvSpPr>
        <p:spPr>
          <a:xfrm>
            <a:off x="780288" y="5426710"/>
            <a:ext cx="9144000" cy="276999"/>
          </a:xfrm>
          <a:prstGeom prst="rect">
            <a:avLst/>
          </a:prstGeom>
          <a:noFill/>
        </p:spPr>
        <p:txBody>
          <a:bodyPr vert="horz" wrap="square" lIns="0" tIns="0" rIns="0" bIns="0" rtlCol="0">
            <a:noAutofit/>
          </a:bodyPr>
          <a:lstStyle/>
          <a:p>
            <a:r>
              <a:rPr lang="en-CA" sz="2900" b="1">
                <a:solidFill>
                  <a:srgbClr val="F7F4EE"/>
                </a:solidFill>
                <a:latin typeface="Aptos" panose="020B0004020202020204" pitchFamily="34" charset="0"/>
              </a:rPr>
              <a:t>Halls, entrées et ascenseurs</a:t>
            </a:r>
          </a:p>
        </p:txBody>
      </p:sp>
      <p:sp>
        <p:nvSpPr>
          <p:cNvPr id="28" name="TextBox 27">
            <a:extLst>
              <a:ext uri="{FF2B5EF4-FFF2-40B4-BE49-F238E27FC236}">
                <a16:creationId xmlns:a16="http://schemas.microsoft.com/office/drawing/2014/main" id="{2C26F3B6-43DD-E327-1ED5-EE09439F5426}"/>
              </a:ext>
            </a:extLst>
          </p:cNvPr>
          <p:cNvSpPr txBox="1"/>
          <p:nvPr/>
        </p:nvSpPr>
        <p:spPr>
          <a:xfrm>
            <a:off x="780288" y="6099810"/>
            <a:ext cx="8890000" cy="276999"/>
          </a:xfrm>
          <a:prstGeom prst="rect">
            <a:avLst/>
          </a:prstGeom>
          <a:noFill/>
        </p:spPr>
        <p:txBody>
          <a:bodyPr vert="horz" wrap="square" lIns="0" tIns="0" rIns="0" bIns="0" rtlCol="0">
            <a:noAutofit/>
          </a:bodyPr>
          <a:lstStyle/>
          <a:p>
            <a:r>
              <a:rPr lang="fr-FR" sz="1450">
                <a:solidFill>
                  <a:srgbClr val="F7F4EE">
                    <a:alpha val="96000"/>
                  </a:srgbClr>
                </a:solidFill>
                <a:latin typeface="Aptos" panose="020B0004020202020204" pitchFamily="34" charset="0"/>
              </a:rPr>
              <a:t>Des espaces communs propres, accueillants et suivis avec constance, dès la première impression.</a:t>
            </a:r>
            <a:endParaRPr lang="en-CA" sz="1450">
              <a:solidFill>
                <a:srgbClr val="F7F4EE">
                  <a:alpha val="96000"/>
                </a:srgbClr>
              </a:solidFill>
              <a:latin typeface="Aptos" panose="020B0004020202020204" pitchFamily="34" charset="0"/>
            </a:endParaRPr>
          </a:p>
        </p:txBody>
      </p:sp>
      <p:sp>
        <p:nvSpPr>
          <p:cNvPr id="29" name="TextBox 28">
            <a:extLst>
              <a:ext uri="{FF2B5EF4-FFF2-40B4-BE49-F238E27FC236}">
                <a16:creationId xmlns:a16="http://schemas.microsoft.com/office/drawing/2014/main" id="{6E6F7A86-040A-5A2B-E7B9-C2747D65F0E0}"/>
              </a:ext>
            </a:extLst>
          </p:cNvPr>
          <p:cNvSpPr txBox="1"/>
          <p:nvPr/>
        </p:nvSpPr>
        <p:spPr>
          <a:xfrm>
            <a:off x="11455400" y="6426200"/>
            <a:ext cx="330200" cy="276999"/>
          </a:xfrm>
          <a:prstGeom prst="rect">
            <a:avLst/>
          </a:prstGeom>
          <a:noFill/>
        </p:spPr>
        <p:txBody>
          <a:bodyPr vert="horz" wrap="square" lIns="0" tIns="0" rIns="0" bIns="0" rtlCol="0">
            <a:noAutofit/>
          </a:bodyPr>
          <a:lstStyle/>
          <a:p>
            <a:r>
              <a:rPr lang="en-CA" sz="950">
                <a:solidFill>
                  <a:srgbClr val="F7F4EE">
                    <a:alpha val="78000"/>
                  </a:srgbClr>
                </a:solidFill>
                <a:latin typeface="Aptos" panose="020B0004020202020204" pitchFamily="34" charset="0"/>
              </a:rPr>
              <a:t>05</a:t>
            </a:r>
          </a:p>
        </p:txBody>
      </p:sp>
    </p:spTree>
    <p:extLst>
      <p:ext uri="{BB962C8B-B14F-4D97-AF65-F5344CB8AC3E}">
        <p14:creationId xmlns:p14="http://schemas.microsoft.com/office/powerpoint/2010/main" val="102009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D85F96-6721-4449-85D8-39257C5AD19C}"/>
              </a:ext>
            </a:extLst>
          </p:cNvPr>
          <p:cNvSpPr>
            <a:spLocks noGrp="1"/>
          </p:cNvSpPr>
          <p:nvPr/>
        </p:nvSpPr>
        <p:spPr>
          <a:xfrm>
            <a:off x="0" y="0"/>
            <a:ext cx="12192000" cy="6858000"/>
          </a:xfrm>
          <a:prstGeom prst="rect">
            <a:avLst/>
          </a:prstGeom>
          <a:solidFill>
            <a:srgbClr val="FFFFFF"/>
          </a:solidFill>
          <a:ln w="0">
            <a:solidFill>
              <a:srgbClr val="000000">
                <a:alpha val="0"/>
              </a:srgbClr>
            </a:solidFill>
            <a:prstDash val="solid"/>
          </a:ln>
        </p:spPr>
      </p:sp>
      <p:sp>
        <p:nvSpPr>
          <p:cNvPr id="2" name="kicker-main-marker">
            <a:extLst>
              <a:ext uri="{FF2B5EF4-FFF2-40B4-BE49-F238E27FC236}">
                <a16:creationId xmlns:a16="http://schemas.microsoft.com/office/drawing/2014/main" id="{50B1DAE7-417D-4253-A70C-CE334DC93241}"/>
              </a:ext>
            </a:extLst>
          </p:cNvPr>
          <p:cNvSpPr>
            <a:spLocks noGrp="1"/>
          </p:cNvSpPr>
          <p:nvPr/>
        </p:nvSpPr>
        <p:spPr>
          <a:xfrm>
            <a:off x="609600" y="523875"/>
            <a:ext cx="266700" cy="28575"/>
          </a:xfrm>
          <a:prstGeom prst="rect">
            <a:avLst/>
          </a:prstGeom>
          <a:solidFill>
            <a:srgbClr val="F58220"/>
          </a:solidFill>
          <a:ln w="0">
            <a:solidFill>
              <a:srgbClr val="000000">
                <a:alpha val="0"/>
              </a:srgbClr>
            </a:solidFill>
            <a:prstDash val="solid"/>
          </a:ln>
        </p:spPr>
      </p:sp>
      <p:sp>
        <p:nvSpPr>
          <p:cNvPr id="3" name="kicker-main-label">
            <a:extLst>
              <a:ext uri="{FF2B5EF4-FFF2-40B4-BE49-F238E27FC236}">
                <a16:creationId xmlns:a16="http://schemas.microsoft.com/office/drawing/2014/main" id="{58D56522-FA79-4543-A0CB-26A3604208EE}"/>
              </a:ext>
            </a:extLst>
          </p:cNvPr>
          <p:cNvSpPr>
            <a:spLocks noGrp="1"/>
          </p:cNvSpPr>
          <p:nvPr/>
        </p:nvSpPr>
        <p:spPr>
          <a:xfrm>
            <a:off x="1009650" y="457200"/>
            <a:ext cx="3429000" cy="171450"/>
          </a:xfrm>
          <a:prstGeom prst="rect">
            <a:avLst/>
          </a:prstGeom>
          <a:solidFill>
            <a:srgbClr val="000000">
              <a:alpha val="0"/>
            </a:srgbClr>
          </a:solidFill>
          <a:ln w="0">
            <a:solidFill>
              <a:srgbClr val="000000">
                <a:alpha val="0"/>
              </a:srgbClr>
            </a:solidFill>
            <a:prstDash val="solid"/>
          </a:ln>
        </p:spPr>
        <p:txBody>
          <a:bodyPr lIns="0" tIns="0" rIns="0" bIns="0" anchor="ctr"/>
          <a:lstStyle/>
          <a:p>
            <a:pPr algn="l">
              <a:defRPr sz="900" b="1">
                <a:solidFill>
                  <a:srgbClr val="6E7478"/>
                </a:solidFill>
                <a:latin typeface="Aptos"/>
                <a:ea typeface="Aptos"/>
                <a:cs typeface="Aptos"/>
              </a:defRPr>
            </a:pPr>
            <a:r>
              <a:rPr sz="900" b="1">
                <a:solidFill>
                  <a:srgbClr val="6E7478"/>
                </a:solidFill>
                <a:latin typeface="Aptos"/>
                <a:ea typeface="Aptos"/>
                <a:cs typeface="Aptos"/>
              </a:rPr>
              <a:t>CIRCULATION ET COMMODITÉS</a:t>
            </a:r>
          </a:p>
        </p:txBody>
      </p:sp>
      <p:sp>
        <p:nvSpPr>
          <p:cNvPr id="4" name="Rectangle 3">
            <a:extLst>
              <a:ext uri="{FF2B5EF4-FFF2-40B4-BE49-F238E27FC236}">
                <a16:creationId xmlns:a16="http://schemas.microsoft.com/office/drawing/2014/main" id="{3064817C-D731-44F0-BEAE-25678C11A497}"/>
              </a:ext>
            </a:extLst>
          </p:cNvPr>
          <p:cNvSpPr>
            <a:spLocks noGrp="1"/>
          </p:cNvSpPr>
          <p:nvPr/>
        </p:nvSpPr>
        <p:spPr>
          <a:xfrm>
            <a:off x="609600" y="800100"/>
            <a:ext cx="7239000" cy="8763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92000"/>
              </a:lnSpc>
              <a:buNone/>
              <a:defRPr sz="3150" b="1">
                <a:solidFill>
                  <a:srgbClr val="111418"/>
                </a:solidFill>
                <a:latin typeface="Aptos Display"/>
                <a:ea typeface="Aptos Display"/>
                <a:cs typeface="Aptos Display"/>
              </a:defRPr>
            </a:pPr>
            <a:r>
              <a:rPr sz="3150" b="1">
                <a:solidFill>
                  <a:srgbClr val="111418"/>
                </a:solidFill>
                <a:latin typeface="Aptos Display"/>
                <a:ea typeface="Aptos Display"/>
                <a:cs typeface="Aptos Display"/>
              </a:rPr>
              <a:t>Chaque espace commun a son propre rythme d'usage.</a:t>
            </a:r>
          </a:p>
        </p:txBody>
      </p:sp>
      <p:pic>
        <p:nvPicPr>
          <p:cNvPr id="5" name="Picture 4"/>
          <p:cNvPicPr>
            <a:picLocks noChangeAspect="1"/>
          </p:cNvPicPr>
          <p:nvPr/>
        </p:nvPicPr>
        <p:blipFill>
          <a:blip r:embed="rId3"/>
          <a:srcRect t="21003" b="21003"/>
          <a:stretch>
            <a:fillRect/>
          </a:stretch>
        </p:blipFill>
        <p:spPr>
          <a:xfrm>
            <a:off x="609600" y="2324100"/>
            <a:ext cx="3429000" cy="2209800"/>
          </a:xfrm>
          <a:prstGeom prst="rect">
            <a:avLst/>
          </a:prstGeom>
        </p:spPr>
      </p:pic>
      <p:sp>
        <p:nvSpPr>
          <p:cNvPr id="6" name="Rectangle 5">
            <a:extLst>
              <a:ext uri="{FF2B5EF4-FFF2-40B4-BE49-F238E27FC236}">
                <a16:creationId xmlns:a16="http://schemas.microsoft.com/office/drawing/2014/main" id="{54F8B92B-7DF5-4549-8BC7-6C209A6B5F46}"/>
              </a:ext>
            </a:extLst>
          </p:cNvPr>
          <p:cNvSpPr>
            <a:spLocks noGrp="1"/>
          </p:cNvSpPr>
          <p:nvPr/>
        </p:nvSpPr>
        <p:spPr>
          <a:xfrm>
            <a:off x="609600" y="2324100"/>
            <a:ext cx="3429000" cy="2209800"/>
          </a:xfrm>
          <a:prstGeom prst="rect">
            <a:avLst/>
          </a:prstGeom>
          <a:solidFill>
            <a:srgbClr val="111418">
              <a:alpha val="12157"/>
            </a:srgbClr>
          </a:solidFill>
          <a:ln w="0">
            <a:solidFill>
              <a:srgbClr val="000000">
                <a:alpha val="0"/>
              </a:srgbClr>
            </a:solidFill>
            <a:prstDash val="solid"/>
          </a:ln>
        </p:spPr>
      </p:sp>
      <p:sp>
        <p:nvSpPr>
          <p:cNvPr id="7" name="Rectangle 6">
            <a:extLst>
              <a:ext uri="{FF2B5EF4-FFF2-40B4-BE49-F238E27FC236}">
                <a16:creationId xmlns:a16="http://schemas.microsoft.com/office/drawing/2014/main" id="{6A4BFB85-8A9C-4AE4-BEA7-1EDFC628B1A2}"/>
              </a:ext>
            </a:extLst>
          </p:cNvPr>
          <p:cNvSpPr>
            <a:spLocks noGrp="1"/>
          </p:cNvSpPr>
          <p:nvPr/>
        </p:nvSpPr>
        <p:spPr>
          <a:xfrm>
            <a:off x="781050" y="4324350"/>
            <a:ext cx="3086100" cy="266700"/>
          </a:xfrm>
          <a:prstGeom prst="rect">
            <a:avLst/>
          </a:prstGeom>
          <a:solidFill>
            <a:srgbClr val="111418"/>
          </a:solidFill>
          <a:ln w="0">
            <a:solidFill>
              <a:srgbClr val="000000">
                <a:alpha val="0"/>
              </a:srgbClr>
            </a:solidFill>
            <a:prstDash val="solid"/>
          </a:ln>
        </p:spPr>
      </p:sp>
      <p:sp>
        <p:nvSpPr>
          <p:cNvPr id="8" name="Rectangle 7">
            <a:extLst>
              <a:ext uri="{FF2B5EF4-FFF2-40B4-BE49-F238E27FC236}">
                <a16:creationId xmlns:a16="http://schemas.microsoft.com/office/drawing/2014/main" id="{807C61A7-E81E-43FB-8647-C937BE18E5CA}"/>
              </a:ext>
            </a:extLst>
          </p:cNvPr>
          <p:cNvSpPr>
            <a:spLocks noGrp="1"/>
          </p:cNvSpPr>
          <p:nvPr/>
        </p:nvSpPr>
        <p:spPr>
          <a:xfrm>
            <a:off x="876300" y="4371975"/>
            <a:ext cx="28956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863" b="1">
                <a:solidFill>
                  <a:srgbClr val="FFFFFF"/>
                </a:solidFill>
                <a:latin typeface="Aptos"/>
                <a:ea typeface="Aptos"/>
                <a:cs typeface="Aptos"/>
              </a:defRPr>
            </a:pPr>
            <a:r>
              <a:rPr sz="863" b="1">
                <a:solidFill>
                  <a:srgbClr val="FFFFFF"/>
                </a:solidFill>
                <a:latin typeface="Aptos"/>
                <a:ea typeface="Aptos"/>
                <a:cs typeface="Aptos"/>
              </a:rPr>
              <a:t>Corridors, paliers, escaliers</a:t>
            </a:r>
          </a:p>
        </p:txBody>
      </p:sp>
      <p:sp>
        <p:nvSpPr>
          <p:cNvPr id="9" name="Rectangle 8">
            <a:extLst>
              <a:ext uri="{FF2B5EF4-FFF2-40B4-BE49-F238E27FC236}">
                <a16:creationId xmlns:a16="http://schemas.microsoft.com/office/drawing/2014/main" id="{B6AA41E1-88A3-4A54-8CF4-9FD2CEFE209F}"/>
              </a:ext>
            </a:extLst>
          </p:cNvPr>
          <p:cNvSpPr>
            <a:spLocks noGrp="1"/>
          </p:cNvSpPr>
          <p:nvPr/>
        </p:nvSpPr>
        <p:spPr>
          <a:xfrm>
            <a:off x="723900" y="4857750"/>
            <a:ext cx="3200400" cy="6667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4000"/>
              </a:lnSpc>
              <a:buNone/>
              <a:defRPr sz="1275" b="0">
                <a:solidFill>
                  <a:srgbClr val="2E3338"/>
                </a:solidFill>
                <a:latin typeface="Aptos"/>
                <a:ea typeface="Aptos"/>
                <a:cs typeface="Aptos"/>
              </a:defRPr>
            </a:pPr>
            <a:r>
              <a:rPr sz="1275" b="0">
                <a:solidFill>
                  <a:srgbClr val="2E3338"/>
                </a:solidFill>
                <a:latin typeface="Aptos"/>
                <a:ea typeface="Aptos"/>
                <a:cs typeface="Aptos"/>
              </a:rPr>
              <a:t>Sols, tapis, rampes, portes, chutes et inspection visuelle.</a:t>
            </a:r>
          </a:p>
        </p:txBody>
      </p:sp>
      <p:pic>
        <p:nvPicPr>
          <p:cNvPr id="10" name="Picture 9"/>
          <p:cNvPicPr>
            <a:picLocks noChangeAspect="1"/>
          </p:cNvPicPr>
          <p:nvPr/>
        </p:nvPicPr>
        <p:blipFill>
          <a:blip r:embed="rId4"/>
          <a:srcRect l="6358" r="6358"/>
          <a:stretch>
            <a:fillRect/>
          </a:stretch>
        </p:blipFill>
        <p:spPr>
          <a:xfrm>
            <a:off x="4438650" y="2324100"/>
            <a:ext cx="3429000" cy="2209800"/>
          </a:xfrm>
          <a:prstGeom prst="rect">
            <a:avLst/>
          </a:prstGeom>
        </p:spPr>
      </p:pic>
      <p:sp>
        <p:nvSpPr>
          <p:cNvPr id="11" name="Rectangle 10">
            <a:extLst>
              <a:ext uri="{FF2B5EF4-FFF2-40B4-BE49-F238E27FC236}">
                <a16:creationId xmlns:a16="http://schemas.microsoft.com/office/drawing/2014/main" id="{B5EC1D01-A4E0-47BE-AFFA-83BBCAA53FD9}"/>
              </a:ext>
            </a:extLst>
          </p:cNvPr>
          <p:cNvSpPr>
            <a:spLocks noGrp="1"/>
          </p:cNvSpPr>
          <p:nvPr/>
        </p:nvSpPr>
        <p:spPr>
          <a:xfrm>
            <a:off x="4438650" y="2324100"/>
            <a:ext cx="3429000" cy="2209800"/>
          </a:xfrm>
          <a:prstGeom prst="rect">
            <a:avLst/>
          </a:prstGeom>
          <a:solidFill>
            <a:srgbClr val="111418">
              <a:alpha val="12157"/>
            </a:srgbClr>
          </a:solidFill>
          <a:ln w="0">
            <a:solidFill>
              <a:srgbClr val="000000">
                <a:alpha val="0"/>
              </a:srgbClr>
            </a:solidFill>
            <a:prstDash val="solid"/>
          </a:ln>
        </p:spPr>
      </p:sp>
      <p:sp>
        <p:nvSpPr>
          <p:cNvPr id="12" name="Rectangle 11">
            <a:extLst>
              <a:ext uri="{FF2B5EF4-FFF2-40B4-BE49-F238E27FC236}">
                <a16:creationId xmlns:a16="http://schemas.microsoft.com/office/drawing/2014/main" id="{69A5D167-FB9B-4E8B-83CB-B8699DD1AB87}"/>
              </a:ext>
            </a:extLst>
          </p:cNvPr>
          <p:cNvSpPr>
            <a:spLocks noGrp="1"/>
          </p:cNvSpPr>
          <p:nvPr/>
        </p:nvSpPr>
        <p:spPr>
          <a:xfrm>
            <a:off x="4610100" y="4324350"/>
            <a:ext cx="3086100" cy="266700"/>
          </a:xfrm>
          <a:prstGeom prst="rect">
            <a:avLst/>
          </a:prstGeom>
          <a:solidFill>
            <a:srgbClr val="263B45"/>
          </a:solidFill>
          <a:ln w="0">
            <a:solidFill>
              <a:srgbClr val="000000">
                <a:alpha val="0"/>
              </a:srgbClr>
            </a:solidFill>
            <a:prstDash val="solid"/>
          </a:ln>
        </p:spPr>
      </p:sp>
      <p:sp>
        <p:nvSpPr>
          <p:cNvPr id="13" name="Rectangle 12">
            <a:extLst>
              <a:ext uri="{FF2B5EF4-FFF2-40B4-BE49-F238E27FC236}">
                <a16:creationId xmlns:a16="http://schemas.microsoft.com/office/drawing/2014/main" id="{C4AF53DC-DC51-4644-827B-4D0131C8D305}"/>
              </a:ext>
            </a:extLst>
          </p:cNvPr>
          <p:cNvSpPr>
            <a:spLocks noGrp="1"/>
          </p:cNvSpPr>
          <p:nvPr/>
        </p:nvSpPr>
        <p:spPr>
          <a:xfrm>
            <a:off x="4705350" y="4371975"/>
            <a:ext cx="28956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863" b="1">
                <a:solidFill>
                  <a:srgbClr val="FFFFFF"/>
                </a:solidFill>
                <a:latin typeface="Aptos"/>
                <a:ea typeface="Aptos"/>
                <a:cs typeface="Aptos"/>
              </a:defRPr>
            </a:pPr>
            <a:r>
              <a:rPr sz="863" b="1">
                <a:solidFill>
                  <a:srgbClr val="FFFFFF"/>
                </a:solidFill>
                <a:latin typeface="Aptos"/>
                <a:ea typeface="Aptos"/>
                <a:cs typeface="Aptos"/>
              </a:rPr>
              <a:t>Gym, sanitaires, salles communes</a:t>
            </a:r>
          </a:p>
        </p:txBody>
      </p:sp>
      <p:sp>
        <p:nvSpPr>
          <p:cNvPr id="14" name="Rectangle 13">
            <a:extLst>
              <a:ext uri="{FF2B5EF4-FFF2-40B4-BE49-F238E27FC236}">
                <a16:creationId xmlns:a16="http://schemas.microsoft.com/office/drawing/2014/main" id="{CBBDE914-B782-4BE0-8667-009890251200}"/>
              </a:ext>
            </a:extLst>
          </p:cNvPr>
          <p:cNvSpPr>
            <a:spLocks noGrp="1"/>
          </p:cNvSpPr>
          <p:nvPr/>
        </p:nvSpPr>
        <p:spPr>
          <a:xfrm>
            <a:off x="4552950" y="4857750"/>
            <a:ext cx="3200400" cy="6667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4000"/>
              </a:lnSpc>
              <a:buNone/>
              <a:defRPr sz="1275" b="0">
                <a:solidFill>
                  <a:srgbClr val="2E3338"/>
                </a:solidFill>
                <a:latin typeface="Aptos"/>
                <a:ea typeface="Aptos"/>
                <a:cs typeface="Aptos"/>
              </a:defRPr>
            </a:pPr>
            <a:r>
              <a:rPr sz="1275" b="0">
                <a:solidFill>
                  <a:srgbClr val="2E3338"/>
                </a:solidFill>
                <a:latin typeface="Aptos"/>
                <a:ea typeface="Aptos"/>
                <a:cs typeface="Aptos"/>
              </a:rPr>
              <a:t>Désinfection, miroirs, sols, équipements et consommables fournis par le client.</a:t>
            </a:r>
          </a:p>
        </p:txBody>
      </p:sp>
      <p:pic>
        <p:nvPicPr>
          <p:cNvPr id="15" name="Picture 14"/>
          <p:cNvPicPr>
            <a:picLocks noChangeAspect="1"/>
          </p:cNvPicPr>
          <p:nvPr/>
        </p:nvPicPr>
        <p:blipFill>
          <a:blip r:embed="rId5"/>
          <a:srcRect t="1667" b="1667"/>
          <a:stretch>
            <a:fillRect/>
          </a:stretch>
        </p:blipFill>
        <p:spPr>
          <a:xfrm>
            <a:off x="8267700" y="2324100"/>
            <a:ext cx="3429000" cy="2209800"/>
          </a:xfrm>
          <a:prstGeom prst="rect">
            <a:avLst/>
          </a:prstGeom>
        </p:spPr>
      </p:pic>
      <p:sp>
        <p:nvSpPr>
          <p:cNvPr id="16" name="Rectangle 15">
            <a:extLst>
              <a:ext uri="{FF2B5EF4-FFF2-40B4-BE49-F238E27FC236}">
                <a16:creationId xmlns:a16="http://schemas.microsoft.com/office/drawing/2014/main" id="{ACBC5322-B501-4B03-87DF-DBB727D335B0}"/>
              </a:ext>
            </a:extLst>
          </p:cNvPr>
          <p:cNvSpPr>
            <a:spLocks noGrp="1"/>
          </p:cNvSpPr>
          <p:nvPr/>
        </p:nvSpPr>
        <p:spPr>
          <a:xfrm>
            <a:off x="8267700" y="2324100"/>
            <a:ext cx="3429000" cy="2209800"/>
          </a:xfrm>
          <a:prstGeom prst="rect">
            <a:avLst/>
          </a:prstGeom>
          <a:solidFill>
            <a:srgbClr val="111418">
              <a:alpha val="12157"/>
            </a:srgbClr>
          </a:solidFill>
          <a:ln w="0">
            <a:solidFill>
              <a:srgbClr val="000000">
                <a:alpha val="0"/>
              </a:srgbClr>
            </a:solidFill>
            <a:prstDash val="solid"/>
          </a:ln>
        </p:spPr>
      </p:sp>
      <p:sp>
        <p:nvSpPr>
          <p:cNvPr id="17" name="Rectangle 16">
            <a:extLst>
              <a:ext uri="{FF2B5EF4-FFF2-40B4-BE49-F238E27FC236}">
                <a16:creationId xmlns:a16="http://schemas.microsoft.com/office/drawing/2014/main" id="{F0E66F95-831D-4D3D-92A0-0CAB9F63BF51}"/>
              </a:ext>
            </a:extLst>
          </p:cNvPr>
          <p:cNvSpPr>
            <a:spLocks noGrp="1"/>
          </p:cNvSpPr>
          <p:nvPr/>
        </p:nvSpPr>
        <p:spPr>
          <a:xfrm>
            <a:off x="8439150" y="4324350"/>
            <a:ext cx="3086100" cy="266700"/>
          </a:xfrm>
          <a:prstGeom prst="rect">
            <a:avLst/>
          </a:prstGeom>
          <a:solidFill>
            <a:srgbClr val="6F7F73"/>
          </a:solidFill>
          <a:ln w="0">
            <a:solidFill>
              <a:srgbClr val="000000">
                <a:alpha val="0"/>
              </a:srgbClr>
            </a:solidFill>
            <a:prstDash val="solid"/>
          </a:ln>
        </p:spPr>
      </p:sp>
      <p:sp>
        <p:nvSpPr>
          <p:cNvPr id="18" name="Rectangle 17">
            <a:extLst>
              <a:ext uri="{FF2B5EF4-FFF2-40B4-BE49-F238E27FC236}">
                <a16:creationId xmlns:a16="http://schemas.microsoft.com/office/drawing/2014/main" id="{3FEF51E4-09E4-468A-8A57-F99DBB1E83B0}"/>
              </a:ext>
            </a:extLst>
          </p:cNvPr>
          <p:cNvSpPr>
            <a:spLocks noGrp="1"/>
          </p:cNvSpPr>
          <p:nvPr/>
        </p:nvSpPr>
        <p:spPr>
          <a:xfrm>
            <a:off x="8534400" y="4371975"/>
            <a:ext cx="28956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863" b="1">
                <a:solidFill>
                  <a:srgbClr val="FFFFFF"/>
                </a:solidFill>
                <a:latin typeface="Aptos"/>
                <a:ea typeface="Aptos"/>
                <a:cs typeface="Aptos"/>
              </a:defRPr>
            </a:pPr>
            <a:r>
              <a:rPr sz="863" b="1">
                <a:solidFill>
                  <a:srgbClr val="FFFFFF"/>
                </a:solidFill>
                <a:latin typeface="Aptos"/>
                <a:ea typeface="Aptos"/>
                <a:cs typeface="Aptos"/>
              </a:rPr>
              <a:t>Tapis, traces et remises ciblées</a:t>
            </a:r>
          </a:p>
        </p:txBody>
      </p:sp>
      <p:sp>
        <p:nvSpPr>
          <p:cNvPr id="19" name="Rectangle 18">
            <a:extLst>
              <a:ext uri="{FF2B5EF4-FFF2-40B4-BE49-F238E27FC236}">
                <a16:creationId xmlns:a16="http://schemas.microsoft.com/office/drawing/2014/main" id="{7576C144-E4E7-48EE-9B19-CA439E31EB24}"/>
              </a:ext>
            </a:extLst>
          </p:cNvPr>
          <p:cNvSpPr>
            <a:spLocks noGrp="1"/>
          </p:cNvSpPr>
          <p:nvPr/>
        </p:nvSpPr>
        <p:spPr>
          <a:xfrm>
            <a:off x="8382000" y="4857750"/>
            <a:ext cx="3200400" cy="6667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4000"/>
              </a:lnSpc>
              <a:buNone/>
              <a:defRPr sz="1275" b="0">
                <a:solidFill>
                  <a:srgbClr val="2E3338"/>
                </a:solidFill>
                <a:latin typeface="Aptos"/>
                <a:ea typeface="Aptos"/>
                <a:cs typeface="Aptos"/>
              </a:defRPr>
            </a:pPr>
            <a:r>
              <a:rPr sz="1275" b="0">
                <a:solidFill>
                  <a:srgbClr val="2E3338"/>
                </a:solidFill>
                <a:latin typeface="Aptos"/>
                <a:ea typeface="Aptos"/>
                <a:cs typeface="Aptos"/>
              </a:rPr>
              <a:t>Aspiration, nettoyage selon condition et interventions spécialisées sur approbation.</a:t>
            </a:r>
          </a:p>
        </p:txBody>
      </p:sp>
      <p:sp>
        <p:nvSpPr>
          <p:cNvPr id="20" name="Rectangle 19">
            <a:extLst>
              <a:ext uri="{FF2B5EF4-FFF2-40B4-BE49-F238E27FC236}">
                <a16:creationId xmlns:a16="http://schemas.microsoft.com/office/drawing/2014/main" id="{297B9078-54C6-4C03-AA5B-258CE1387B33}"/>
              </a:ext>
            </a:extLst>
          </p:cNvPr>
          <p:cNvSpPr>
            <a:spLocks noGrp="1"/>
          </p:cNvSpPr>
          <p:nvPr/>
        </p:nvSpPr>
        <p:spPr>
          <a:xfrm>
            <a:off x="609600" y="5829300"/>
            <a:ext cx="10477500" cy="9525"/>
          </a:xfrm>
          <a:prstGeom prst="rect">
            <a:avLst/>
          </a:prstGeom>
          <a:solidFill>
            <a:srgbClr val="D8D1C7"/>
          </a:solidFill>
          <a:ln w="0">
            <a:solidFill>
              <a:srgbClr val="000000">
                <a:alpha val="0"/>
              </a:srgbClr>
            </a:solidFill>
            <a:prstDash val="solid"/>
          </a:ln>
        </p:spPr>
      </p:sp>
      <p:sp>
        <p:nvSpPr>
          <p:cNvPr id="21" name="Rectangle 20">
            <a:extLst>
              <a:ext uri="{FF2B5EF4-FFF2-40B4-BE49-F238E27FC236}">
                <a16:creationId xmlns:a16="http://schemas.microsoft.com/office/drawing/2014/main" id="{06400BED-187B-49D3-9A5A-D8A895C6BACC}"/>
              </a:ext>
            </a:extLst>
          </p:cNvPr>
          <p:cNvSpPr>
            <a:spLocks noGrp="1"/>
          </p:cNvSpPr>
          <p:nvPr/>
        </p:nvSpPr>
        <p:spPr>
          <a:xfrm>
            <a:off x="609600" y="6019800"/>
            <a:ext cx="866775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00" b="1">
                <a:solidFill>
                  <a:srgbClr val="111418"/>
                </a:solidFill>
                <a:latin typeface="Aptos"/>
                <a:ea typeface="Aptos"/>
                <a:cs typeface="Aptos"/>
              </a:defRPr>
            </a:pPr>
            <a:r>
              <a:rPr sz="1200" b="1">
                <a:solidFill>
                  <a:srgbClr val="111418"/>
                </a:solidFill>
                <a:latin typeface="Aptos"/>
                <a:ea typeface="Aptos"/>
                <a:cs typeface="Aptos"/>
              </a:rPr>
              <a:t>Le bon programme distingue les routines de base, les remises ciblées et les travaux spécialisés approuvés séparément.</a:t>
            </a:r>
          </a:p>
        </p:txBody>
      </p:sp>
      <p:sp>
        <p:nvSpPr>
          <p:cNvPr id="22" name="Rectangle 21">
            <a:extLst>
              <a:ext uri="{FF2B5EF4-FFF2-40B4-BE49-F238E27FC236}">
                <a16:creationId xmlns:a16="http://schemas.microsoft.com/office/drawing/2014/main" id="{272D66DF-A5CF-4B0D-AE1B-D2447C73D925}"/>
              </a:ext>
            </a:extLst>
          </p:cNvPr>
          <p:cNvSpPr>
            <a:spLocks noGrp="1"/>
          </p:cNvSpPr>
          <p:nvPr/>
        </p:nvSpPr>
        <p:spPr>
          <a:xfrm>
            <a:off x="609600" y="6419850"/>
            <a:ext cx="9334500" cy="9525"/>
          </a:xfrm>
          <a:prstGeom prst="rect">
            <a:avLst/>
          </a:prstGeom>
          <a:solidFill>
            <a:srgbClr val="D8D1C7"/>
          </a:solidFill>
          <a:ln w="0">
            <a:solidFill>
              <a:srgbClr val="000000">
                <a:alpha val="0"/>
              </a:srgbClr>
            </a:solidFill>
            <a:prstDash val="solid"/>
          </a:ln>
        </p:spPr>
      </p:sp>
      <p:sp>
        <p:nvSpPr>
          <p:cNvPr id="23" name="Rectangle 22">
            <a:extLst>
              <a:ext uri="{FF2B5EF4-FFF2-40B4-BE49-F238E27FC236}">
                <a16:creationId xmlns:a16="http://schemas.microsoft.com/office/drawing/2014/main" id="{D00D942D-652C-426C-99FA-77EFB9BCEC99}"/>
              </a:ext>
            </a:extLst>
          </p:cNvPr>
          <p:cNvSpPr>
            <a:spLocks noGrp="1"/>
          </p:cNvSpPr>
          <p:nvPr/>
        </p:nvSpPr>
        <p:spPr>
          <a:xfrm>
            <a:off x="609600" y="6524625"/>
            <a:ext cx="6858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6E7478"/>
                </a:solidFill>
                <a:latin typeface="Aptos"/>
                <a:ea typeface="Aptos"/>
                <a:cs typeface="Aptos"/>
              </a:defRPr>
            </a:pPr>
            <a:r>
              <a:rPr sz="713" b="0">
                <a:solidFill>
                  <a:srgbClr val="6E7478"/>
                </a:solidFill>
                <a:latin typeface="Aptos"/>
                <a:ea typeface="Aptos"/>
                <a:cs typeface="Aptos"/>
              </a:rPr>
              <a:t>Nickel &amp; Krome | Services aux gestionnaires et syndicats de copropriété</a:t>
            </a:r>
          </a:p>
        </p:txBody>
      </p:sp>
      <p:sp>
        <p:nvSpPr>
          <p:cNvPr id="24" name="Rectangle 23">
            <a:extLst>
              <a:ext uri="{FF2B5EF4-FFF2-40B4-BE49-F238E27FC236}">
                <a16:creationId xmlns:a16="http://schemas.microsoft.com/office/drawing/2014/main" id="{8DEE31F8-0678-4839-8B30-43C95104CCB7}"/>
              </a:ext>
            </a:extLst>
          </p:cNvPr>
          <p:cNvSpPr>
            <a:spLocks noGrp="1"/>
          </p:cNvSpPr>
          <p:nvPr/>
        </p:nvSpPr>
        <p:spPr>
          <a:xfrm>
            <a:off x="11239500" y="6496050"/>
            <a:ext cx="381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88" b="1">
                <a:solidFill>
                  <a:srgbClr val="6E7478"/>
                </a:solidFill>
                <a:latin typeface="Aptos"/>
                <a:ea typeface="Aptos"/>
                <a:cs typeface="Aptos"/>
              </a:defRPr>
            </a:pPr>
            <a:r>
              <a:rPr sz="788" b="1">
                <a:solidFill>
                  <a:srgbClr val="6E7478"/>
                </a:solidFill>
                <a:latin typeface="Aptos"/>
                <a:ea typeface="Aptos"/>
                <a:cs typeface="Aptos"/>
              </a:rPr>
              <a:t>06</a:t>
            </a:r>
          </a:p>
        </p:txBody>
      </p:sp>
    </p:spTree>
    <p:extLst>
      <p:ext uri="{BB962C8B-B14F-4D97-AF65-F5344CB8AC3E}">
        <p14:creationId xmlns:p14="http://schemas.microsoft.com/office/powerpoint/2010/main" val="23600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B496A25-377A-48F5-A5C0-6B115E781035}"/>
              </a:ext>
            </a:extLst>
          </p:cNvPr>
          <p:cNvSpPr>
            <a:spLocks noGrp="1"/>
          </p:cNvSpPr>
          <p:nvPr/>
        </p:nvSpPr>
        <p:spPr>
          <a:xfrm>
            <a:off x="0" y="0"/>
            <a:ext cx="12192000" cy="6858000"/>
          </a:xfrm>
          <a:prstGeom prst="rect">
            <a:avLst/>
          </a:prstGeom>
          <a:solidFill>
            <a:srgbClr val="F7F4EE"/>
          </a:solidFill>
          <a:ln w="0">
            <a:solidFill>
              <a:srgbClr val="000000">
                <a:alpha val="0"/>
              </a:srgbClr>
            </a:solidFill>
            <a:prstDash val="solid"/>
          </a:ln>
        </p:spPr>
      </p:sp>
      <p:sp>
        <p:nvSpPr>
          <p:cNvPr id="2" name="kicker-main-marker">
            <a:extLst>
              <a:ext uri="{FF2B5EF4-FFF2-40B4-BE49-F238E27FC236}">
                <a16:creationId xmlns:a16="http://schemas.microsoft.com/office/drawing/2014/main" id="{8ADEED36-2C23-4B80-AC49-CF93ABFC764A}"/>
              </a:ext>
            </a:extLst>
          </p:cNvPr>
          <p:cNvSpPr>
            <a:spLocks noGrp="1"/>
          </p:cNvSpPr>
          <p:nvPr/>
        </p:nvSpPr>
        <p:spPr>
          <a:xfrm>
            <a:off x="609600" y="523875"/>
            <a:ext cx="266700" cy="28575"/>
          </a:xfrm>
          <a:prstGeom prst="rect">
            <a:avLst/>
          </a:prstGeom>
          <a:solidFill>
            <a:srgbClr val="F58220"/>
          </a:solidFill>
          <a:ln w="0">
            <a:solidFill>
              <a:srgbClr val="000000">
                <a:alpha val="0"/>
              </a:srgbClr>
            </a:solidFill>
            <a:prstDash val="solid"/>
          </a:ln>
        </p:spPr>
      </p:sp>
      <p:sp>
        <p:nvSpPr>
          <p:cNvPr id="3" name="kicker-main-label">
            <a:extLst>
              <a:ext uri="{FF2B5EF4-FFF2-40B4-BE49-F238E27FC236}">
                <a16:creationId xmlns:a16="http://schemas.microsoft.com/office/drawing/2014/main" id="{5F636D06-3962-48FB-9DDF-F2296794D615}"/>
              </a:ext>
            </a:extLst>
          </p:cNvPr>
          <p:cNvSpPr>
            <a:spLocks noGrp="1"/>
          </p:cNvSpPr>
          <p:nvPr/>
        </p:nvSpPr>
        <p:spPr>
          <a:xfrm>
            <a:off x="1009650" y="457200"/>
            <a:ext cx="3429000" cy="171450"/>
          </a:xfrm>
          <a:prstGeom prst="rect">
            <a:avLst/>
          </a:prstGeom>
          <a:solidFill>
            <a:srgbClr val="000000">
              <a:alpha val="0"/>
            </a:srgbClr>
          </a:solidFill>
          <a:ln w="0">
            <a:solidFill>
              <a:srgbClr val="000000">
                <a:alpha val="0"/>
              </a:srgbClr>
            </a:solidFill>
            <a:prstDash val="solid"/>
          </a:ln>
        </p:spPr>
        <p:txBody>
          <a:bodyPr lIns="0" tIns="0" rIns="0" bIns="0" anchor="ctr"/>
          <a:lstStyle/>
          <a:p>
            <a:pPr algn="l">
              <a:defRPr sz="900" b="1">
                <a:solidFill>
                  <a:srgbClr val="6E7478"/>
                </a:solidFill>
                <a:latin typeface="Aptos"/>
                <a:ea typeface="Aptos"/>
                <a:cs typeface="Aptos"/>
              </a:defRPr>
            </a:pPr>
            <a:r>
              <a:rPr sz="900" b="1">
                <a:solidFill>
                  <a:srgbClr val="6E7478"/>
                </a:solidFill>
                <a:latin typeface="Aptos"/>
                <a:ea typeface="Aptos"/>
                <a:cs typeface="Aptos"/>
              </a:rPr>
              <a:t>DÉCHETS, RECYCLAGE, COMPOST</a:t>
            </a:r>
          </a:p>
        </p:txBody>
      </p:sp>
      <p:sp>
        <p:nvSpPr>
          <p:cNvPr id="4" name="Rectangle 3">
            <a:extLst>
              <a:ext uri="{FF2B5EF4-FFF2-40B4-BE49-F238E27FC236}">
                <a16:creationId xmlns:a16="http://schemas.microsoft.com/office/drawing/2014/main" id="{A959A778-3359-4EC0-B2CB-9C58C14C3A49}"/>
              </a:ext>
            </a:extLst>
          </p:cNvPr>
          <p:cNvSpPr>
            <a:spLocks noGrp="1"/>
          </p:cNvSpPr>
          <p:nvPr/>
        </p:nvSpPr>
        <p:spPr>
          <a:xfrm>
            <a:off x="609600" y="800100"/>
            <a:ext cx="7810500" cy="9906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92000"/>
              </a:lnSpc>
              <a:buNone/>
              <a:defRPr sz="3150" b="1">
                <a:solidFill>
                  <a:srgbClr val="111418"/>
                </a:solidFill>
                <a:latin typeface="Aptos Display"/>
                <a:ea typeface="Aptos Display"/>
                <a:cs typeface="Aptos Display"/>
              </a:defRPr>
            </a:pPr>
            <a:r>
              <a:rPr sz="3150" b="1">
                <a:solidFill>
                  <a:srgbClr val="111418"/>
                </a:solidFill>
                <a:latin typeface="Aptos Display"/>
                <a:ea typeface="Aptos Display"/>
                <a:cs typeface="Aptos Display"/>
              </a:rPr>
              <a:t>Les locaux déchets demandent une routine, pas une réaction aux odeurs.</a:t>
            </a:r>
          </a:p>
        </p:txBody>
      </p:sp>
      <p:sp>
        <p:nvSpPr>
          <p:cNvPr id="5" name="Rectangle 4">
            <a:extLst>
              <a:ext uri="{FF2B5EF4-FFF2-40B4-BE49-F238E27FC236}">
                <a16:creationId xmlns:a16="http://schemas.microsoft.com/office/drawing/2014/main" id="{635D5F34-9927-4E7D-884A-19F9380C537A}"/>
              </a:ext>
            </a:extLst>
          </p:cNvPr>
          <p:cNvSpPr>
            <a:spLocks noGrp="1"/>
          </p:cNvSpPr>
          <p:nvPr/>
        </p:nvSpPr>
        <p:spPr>
          <a:xfrm>
            <a:off x="685800" y="2647950"/>
            <a:ext cx="2247900" cy="1352550"/>
          </a:xfrm>
          <a:prstGeom prst="rect">
            <a:avLst/>
          </a:prstGeom>
          <a:solidFill>
            <a:srgbClr val="FFFFFF"/>
          </a:solidFill>
          <a:ln w="9525">
            <a:solidFill>
              <a:srgbClr val="D8D1C7"/>
            </a:solidFill>
            <a:prstDash val="solid"/>
          </a:ln>
        </p:spPr>
      </p:sp>
      <p:pic>
        <p:nvPicPr>
          <p:cNvPr id="6" name="Graphic 5"/>
          <p:cNvPicPr>
            <a:picLocks noChangeAspect="1"/>
          </p:cNvPicPr>
          <p:nvPr/>
        </p:nvPicPr>
        <p:blipFill>
          <a:blip r:embed="rId3">
            <a:extLst>
              <a:ext uri="{96DAC541-7B7A-43D3-8B79-37D633B846F1}">
                <asvg:svgBlip xmlns:asvg="http://schemas.microsoft.com/office/drawing/2016/SVG/main" r:embed="rId4"/>
              </a:ext>
            </a:extLst>
          </a:blip>
          <a:stretch/>
        </p:blipFill>
        <p:spPr>
          <a:xfrm>
            <a:off x="857250" y="2876550"/>
            <a:ext cx="285750" cy="285750"/>
          </a:xfrm>
          <a:prstGeom prst="rect">
            <a:avLst/>
          </a:prstGeom>
        </p:spPr>
      </p:pic>
      <p:sp>
        <p:nvSpPr>
          <p:cNvPr id="7" name="Rectangle 6">
            <a:extLst>
              <a:ext uri="{FF2B5EF4-FFF2-40B4-BE49-F238E27FC236}">
                <a16:creationId xmlns:a16="http://schemas.microsoft.com/office/drawing/2014/main" id="{F474FD90-49FF-4FC5-B78D-C8E51CA72BB0}"/>
              </a:ext>
            </a:extLst>
          </p:cNvPr>
          <p:cNvSpPr>
            <a:spLocks noGrp="1"/>
          </p:cNvSpPr>
          <p:nvPr/>
        </p:nvSpPr>
        <p:spPr>
          <a:xfrm>
            <a:off x="1276350" y="2876550"/>
            <a:ext cx="15240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11418"/>
                </a:solidFill>
                <a:latin typeface="Aptos"/>
                <a:ea typeface="Aptos"/>
                <a:cs typeface="Aptos"/>
              </a:defRPr>
            </a:pPr>
            <a:r>
              <a:rPr sz="1500" b="1">
                <a:solidFill>
                  <a:srgbClr val="111418"/>
                </a:solidFill>
                <a:latin typeface="Aptos"/>
                <a:ea typeface="Aptos"/>
                <a:cs typeface="Aptos"/>
              </a:rPr>
              <a:t>Vérification</a:t>
            </a:r>
          </a:p>
        </p:txBody>
      </p:sp>
      <p:sp>
        <p:nvSpPr>
          <p:cNvPr id="8" name="Rectangle 7">
            <a:extLst>
              <a:ext uri="{FF2B5EF4-FFF2-40B4-BE49-F238E27FC236}">
                <a16:creationId xmlns:a16="http://schemas.microsoft.com/office/drawing/2014/main" id="{4246E201-97E9-45E6-B17F-6297AC595438}"/>
              </a:ext>
            </a:extLst>
          </p:cNvPr>
          <p:cNvSpPr>
            <a:spLocks noGrp="1"/>
          </p:cNvSpPr>
          <p:nvPr/>
        </p:nvSpPr>
        <p:spPr>
          <a:xfrm>
            <a:off x="857250" y="3257550"/>
            <a:ext cx="188595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3000"/>
              </a:lnSpc>
              <a:buNone/>
              <a:defRPr sz="1065" b="0">
                <a:solidFill>
                  <a:srgbClr val="2E3338"/>
                </a:solidFill>
                <a:latin typeface="Aptos"/>
                <a:ea typeface="Aptos"/>
                <a:cs typeface="Aptos"/>
              </a:defRPr>
            </a:pPr>
            <a:r>
              <a:rPr sz="1065" b="0">
                <a:solidFill>
                  <a:srgbClr val="2E3338"/>
                </a:solidFill>
                <a:latin typeface="Aptos"/>
                <a:ea typeface="Aptos"/>
                <a:cs typeface="Aptos"/>
              </a:rPr>
              <a:t>Résidus au sol, débordements, odeurs, nuisibles, portes et zones de dépôt.</a:t>
            </a:r>
          </a:p>
        </p:txBody>
      </p:sp>
      <p:sp>
        <p:nvSpPr>
          <p:cNvPr id="9" name="Rectangle 8">
            <a:extLst>
              <a:ext uri="{FF2B5EF4-FFF2-40B4-BE49-F238E27FC236}">
                <a16:creationId xmlns:a16="http://schemas.microsoft.com/office/drawing/2014/main" id="{79B55AA7-4CE8-4042-8D71-9399B9FEE8D1}"/>
              </a:ext>
            </a:extLst>
          </p:cNvPr>
          <p:cNvSpPr>
            <a:spLocks noGrp="1"/>
          </p:cNvSpPr>
          <p:nvPr/>
        </p:nvSpPr>
        <p:spPr>
          <a:xfrm>
            <a:off x="2952750" y="3314700"/>
            <a:ext cx="514350" cy="28575"/>
          </a:xfrm>
          <a:prstGeom prst="rect">
            <a:avLst/>
          </a:prstGeom>
          <a:solidFill>
            <a:srgbClr val="D8D1C7"/>
          </a:solidFill>
          <a:ln w="0">
            <a:solidFill>
              <a:srgbClr val="000000">
                <a:alpha val="0"/>
              </a:srgbClr>
            </a:solidFill>
            <a:prstDash val="solid"/>
          </a:ln>
        </p:spPr>
      </p:sp>
      <p:sp>
        <p:nvSpPr>
          <p:cNvPr id="10" name="Rectangle 9">
            <a:extLst>
              <a:ext uri="{FF2B5EF4-FFF2-40B4-BE49-F238E27FC236}">
                <a16:creationId xmlns:a16="http://schemas.microsoft.com/office/drawing/2014/main" id="{A1B033A8-3B65-4B46-89A1-3AD070178300}"/>
              </a:ext>
            </a:extLst>
          </p:cNvPr>
          <p:cNvSpPr>
            <a:spLocks noGrp="1"/>
          </p:cNvSpPr>
          <p:nvPr/>
        </p:nvSpPr>
        <p:spPr>
          <a:xfrm>
            <a:off x="3352800" y="3248025"/>
            <a:ext cx="95250" cy="161925"/>
          </a:xfrm>
          <a:prstGeom prst="rect">
            <a:avLst/>
          </a:prstGeom>
          <a:solidFill>
            <a:srgbClr val="D8D1C7"/>
          </a:solidFill>
          <a:ln w="0">
            <a:solidFill>
              <a:srgbClr val="000000">
                <a:alpha val="0"/>
              </a:srgbClr>
            </a:solidFill>
            <a:prstDash val="solid"/>
          </a:ln>
        </p:spPr>
      </p:sp>
      <p:sp>
        <p:nvSpPr>
          <p:cNvPr id="11" name="Rectangle 10">
            <a:extLst>
              <a:ext uri="{FF2B5EF4-FFF2-40B4-BE49-F238E27FC236}">
                <a16:creationId xmlns:a16="http://schemas.microsoft.com/office/drawing/2014/main" id="{65A2D5A0-FB19-4CEA-8473-5AD78247CEB3}"/>
              </a:ext>
            </a:extLst>
          </p:cNvPr>
          <p:cNvSpPr>
            <a:spLocks noGrp="1"/>
          </p:cNvSpPr>
          <p:nvPr/>
        </p:nvSpPr>
        <p:spPr>
          <a:xfrm>
            <a:off x="3467100" y="2647950"/>
            <a:ext cx="2247900" cy="1352550"/>
          </a:xfrm>
          <a:prstGeom prst="rect">
            <a:avLst/>
          </a:prstGeom>
          <a:solidFill>
            <a:srgbClr val="FFFFFF"/>
          </a:solidFill>
          <a:ln w="9525">
            <a:solidFill>
              <a:srgbClr val="D8D1C7"/>
            </a:solidFill>
            <a:prstDash val="solid"/>
          </a:ln>
        </p:spPr>
      </p:sp>
      <p:pic>
        <p:nvPicPr>
          <p:cNvPr id="12" name="Graphic 11"/>
          <p:cNvPicPr>
            <a:picLocks noChangeAspect="1"/>
          </p:cNvPicPr>
          <p:nvPr/>
        </p:nvPicPr>
        <p:blipFill>
          <a:blip r:embed="rId5">
            <a:extLst>
              <a:ext uri="{96DAC541-7B7A-43D3-8B79-37D633B846F1}">
                <asvg:svgBlip xmlns:asvg="http://schemas.microsoft.com/office/drawing/2016/SVG/main" r:embed="rId6"/>
              </a:ext>
            </a:extLst>
          </a:blip>
          <a:stretch/>
        </p:blipFill>
        <p:spPr>
          <a:xfrm>
            <a:off x="3638550" y="2876550"/>
            <a:ext cx="285750" cy="285750"/>
          </a:xfrm>
          <a:prstGeom prst="rect">
            <a:avLst/>
          </a:prstGeom>
        </p:spPr>
      </p:pic>
      <p:sp>
        <p:nvSpPr>
          <p:cNvPr id="13" name="Rectangle 12">
            <a:extLst>
              <a:ext uri="{FF2B5EF4-FFF2-40B4-BE49-F238E27FC236}">
                <a16:creationId xmlns:a16="http://schemas.microsoft.com/office/drawing/2014/main" id="{D037CA89-C716-4E3D-BF8E-20FC7EE07543}"/>
              </a:ext>
            </a:extLst>
          </p:cNvPr>
          <p:cNvSpPr>
            <a:spLocks noGrp="1"/>
          </p:cNvSpPr>
          <p:nvPr/>
        </p:nvSpPr>
        <p:spPr>
          <a:xfrm>
            <a:off x="4057650" y="2876550"/>
            <a:ext cx="15240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11418"/>
                </a:solidFill>
                <a:latin typeface="Aptos"/>
                <a:ea typeface="Aptos"/>
                <a:cs typeface="Aptos"/>
              </a:defRPr>
            </a:pPr>
            <a:r>
              <a:rPr sz="1500" b="1">
                <a:solidFill>
                  <a:srgbClr val="111418"/>
                </a:solidFill>
                <a:latin typeface="Aptos"/>
                <a:ea typeface="Aptos"/>
                <a:cs typeface="Aptos"/>
              </a:rPr>
              <a:t>Traitement</a:t>
            </a:r>
          </a:p>
        </p:txBody>
      </p:sp>
      <p:sp>
        <p:nvSpPr>
          <p:cNvPr id="14" name="Rectangle 13">
            <a:extLst>
              <a:ext uri="{FF2B5EF4-FFF2-40B4-BE49-F238E27FC236}">
                <a16:creationId xmlns:a16="http://schemas.microsoft.com/office/drawing/2014/main" id="{811CE85F-8951-405F-89C1-19A6199C47A1}"/>
              </a:ext>
            </a:extLst>
          </p:cNvPr>
          <p:cNvSpPr>
            <a:spLocks noGrp="1"/>
          </p:cNvSpPr>
          <p:nvPr/>
        </p:nvSpPr>
        <p:spPr>
          <a:xfrm>
            <a:off x="3638550" y="3257550"/>
            <a:ext cx="188595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3000"/>
              </a:lnSpc>
              <a:buNone/>
              <a:defRPr sz="1065" b="0">
                <a:solidFill>
                  <a:srgbClr val="2E3338"/>
                </a:solidFill>
                <a:latin typeface="Aptos"/>
                <a:ea typeface="Aptos"/>
                <a:cs typeface="Aptos"/>
              </a:defRPr>
            </a:pPr>
            <a:r>
              <a:rPr sz="1065" b="0">
                <a:solidFill>
                  <a:srgbClr val="2E3338"/>
                </a:solidFill>
                <a:latin typeface="Aptos"/>
                <a:ea typeface="Aptos"/>
                <a:cs typeface="Aptos"/>
              </a:rPr>
              <a:t>Ramassage, sacs, lavage de sol après résidus et nettoyage autour des chutes.</a:t>
            </a:r>
          </a:p>
        </p:txBody>
      </p:sp>
      <p:sp>
        <p:nvSpPr>
          <p:cNvPr id="15" name="Rectangle 14">
            <a:extLst>
              <a:ext uri="{FF2B5EF4-FFF2-40B4-BE49-F238E27FC236}">
                <a16:creationId xmlns:a16="http://schemas.microsoft.com/office/drawing/2014/main" id="{C9F84046-47B7-4DD2-BECB-318BFAD13EC2}"/>
              </a:ext>
            </a:extLst>
          </p:cNvPr>
          <p:cNvSpPr>
            <a:spLocks noGrp="1"/>
          </p:cNvSpPr>
          <p:nvPr/>
        </p:nvSpPr>
        <p:spPr>
          <a:xfrm>
            <a:off x="5734050" y="3314700"/>
            <a:ext cx="514350" cy="28575"/>
          </a:xfrm>
          <a:prstGeom prst="rect">
            <a:avLst/>
          </a:prstGeom>
          <a:solidFill>
            <a:srgbClr val="D8D1C7"/>
          </a:solidFill>
          <a:ln w="0">
            <a:solidFill>
              <a:srgbClr val="000000">
                <a:alpha val="0"/>
              </a:srgbClr>
            </a:solidFill>
            <a:prstDash val="solid"/>
          </a:ln>
        </p:spPr>
      </p:sp>
      <p:sp>
        <p:nvSpPr>
          <p:cNvPr id="16" name="Rectangle 15">
            <a:extLst>
              <a:ext uri="{FF2B5EF4-FFF2-40B4-BE49-F238E27FC236}">
                <a16:creationId xmlns:a16="http://schemas.microsoft.com/office/drawing/2014/main" id="{CE9BA989-9E74-4DB0-84F9-4DB49237C579}"/>
              </a:ext>
            </a:extLst>
          </p:cNvPr>
          <p:cNvSpPr>
            <a:spLocks noGrp="1"/>
          </p:cNvSpPr>
          <p:nvPr/>
        </p:nvSpPr>
        <p:spPr>
          <a:xfrm>
            <a:off x="6134100" y="3248025"/>
            <a:ext cx="95250" cy="161925"/>
          </a:xfrm>
          <a:prstGeom prst="rect">
            <a:avLst/>
          </a:prstGeom>
          <a:solidFill>
            <a:srgbClr val="D8D1C7"/>
          </a:solidFill>
          <a:ln w="0">
            <a:solidFill>
              <a:srgbClr val="000000">
                <a:alpha val="0"/>
              </a:srgbClr>
            </a:solidFill>
            <a:prstDash val="solid"/>
          </a:ln>
        </p:spPr>
      </p:sp>
      <p:sp>
        <p:nvSpPr>
          <p:cNvPr id="17" name="Rectangle 16">
            <a:extLst>
              <a:ext uri="{FF2B5EF4-FFF2-40B4-BE49-F238E27FC236}">
                <a16:creationId xmlns:a16="http://schemas.microsoft.com/office/drawing/2014/main" id="{335B4E7E-0179-475A-BEE3-0C146B37F845}"/>
              </a:ext>
            </a:extLst>
          </p:cNvPr>
          <p:cNvSpPr>
            <a:spLocks noGrp="1"/>
          </p:cNvSpPr>
          <p:nvPr/>
        </p:nvSpPr>
        <p:spPr>
          <a:xfrm>
            <a:off x="6248400" y="2647950"/>
            <a:ext cx="2247900" cy="1352550"/>
          </a:xfrm>
          <a:prstGeom prst="rect">
            <a:avLst/>
          </a:prstGeom>
          <a:solidFill>
            <a:srgbClr val="FFFFFF"/>
          </a:solidFill>
          <a:ln w="9525">
            <a:solidFill>
              <a:srgbClr val="D8D1C7"/>
            </a:solidFill>
            <a:prstDash val="solid"/>
          </a:ln>
        </p:spPr>
      </p:sp>
      <p:pic>
        <p:nvPicPr>
          <p:cNvPr id="18" name="Graphic 17"/>
          <p:cNvPicPr>
            <a:picLocks noChangeAspect="1"/>
          </p:cNvPicPr>
          <p:nvPr/>
        </p:nvPicPr>
        <p:blipFill>
          <a:blip r:embed="rId7">
            <a:extLst>
              <a:ext uri="{96DAC541-7B7A-43D3-8B79-37D633B846F1}">
                <asvg:svgBlip xmlns:asvg="http://schemas.microsoft.com/office/drawing/2016/SVG/main" r:embed="rId8"/>
              </a:ext>
            </a:extLst>
          </a:blip>
          <a:stretch/>
        </p:blipFill>
        <p:spPr>
          <a:xfrm>
            <a:off x="6419850" y="2876550"/>
            <a:ext cx="285750" cy="285750"/>
          </a:xfrm>
          <a:prstGeom prst="rect">
            <a:avLst/>
          </a:prstGeom>
        </p:spPr>
      </p:pic>
      <p:sp>
        <p:nvSpPr>
          <p:cNvPr id="19" name="Rectangle 18">
            <a:extLst>
              <a:ext uri="{FF2B5EF4-FFF2-40B4-BE49-F238E27FC236}">
                <a16:creationId xmlns:a16="http://schemas.microsoft.com/office/drawing/2014/main" id="{7533B037-AE19-4DFF-B90A-9F4920D3BCAA}"/>
              </a:ext>
            </a:extLst>
          </p:cNvPr>
          <p:cNvSpPr>
            <a:spLocks noGrp="1"/>
          </p:cNvSpPr>
          <p:nvPr/>
        </p:nvSpPr>
        <p:spPr>
          <a:xfrm>
            <a:off x="6838950" y="2876550"/>
            <a:ext cx="15240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11418"/>
                </a:solidFill>
                <a:latin typeface="Aptos"/>
                <a:ea typeface="Aptos"/>
                <a:cs typeface="Aptos"/>
              </a:defRPr>
            </a:pPr>
            <a:r>
              <a:rPr sz="1500" b="1">
                <a:solidFill>
                  <a:srgbClr val="111418"/>
                </a:solidFill>
                <a:latin typeface="Aptos"/>
                <a:ea typeface="Aptos"/>
                <a:cs typeface="Aptos"/>
              </a:rPr>
              <a:t>Sorties de bacs</a:t>
            </a:r>
          </a:p>
        </p:txBody>
      </p:sp>
      <p:sp>
        <p:nvSpPr>
          <p:cNvPr id="20" name="Rectangle 19">
            <a:extLst>
              <a:ext uri="{FF2B5EF4-FFF2-40B4-BE49-F238E27FC236}">
                <a16:creationId xmlns:a16="http://schemas.microsoft.com/office/drawing/2014/main" id="{3910E34B-EC97-4516-897C-5CEFD5C61802}"/>
              </a:ext>
            </a:extLst>
          </p:cNvPr>
          <p:cNvSpPr>
            <a:spLocks noGrp="1"/>
          </p:cNvSpPr>
          <p:nvPr/>
        </p:nvSpPr>
        <p:spPr>
          <a:xfrm>
            <a:off x="6419850" y="3257550"/>
            <a:ext cx="188595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3000"/>
              </a:lnSpc>
              <a:buNone/>
              <a:defRPr sz="1065" b="0">
                <a:solidFill>
                  <a:srgbClr val="2E3338"/>
                </a:solidFill>
                <a:latin typeface="Aptos"/>
                <a:ea typeface="Aptos"/>
                <a:cs typeface="Aptos"/>
              </a:defRPr>
            </a:pPr>
            <a:r>
              <a:rPr sz="1065" b="0">
                <a:solidFill>
                  <a:srgbClr val="2E3338"/>
                </a:solidFill>
                <a:latin typeface="Aptos"/>
                <a:ea typeface="Aptos"/>
                <a:cs typeface="Aptos"/>
              </a:rPr>
              <a:t>Recyclage, compost et conteneurs selon calendrier municipal et besoins du bâtiment.</a:t>
            </a:r>
          </a:p>
        </p:txBody>
      </p:sp>
      <p:sp>
        <p:nvSpPr>
          <p:cNvPr id="21" name="Rectangle 20">
            <a:extLst>
              <a:ext uri="{FF2B5EF4-FFF2-40B4-BE49-F238E27FC236}">
                <a16:creationId xmlns:a16="http://schemas.microsoft.com/office/drawing/2014/main" id="{F947120E-CCCB-40FF-A8D0-DD402AAF7B4C}"/>
              </a:ext>
            </a:extLst>
          </p:cNvPr>
          <p:cNvSpPr>
            <a:spLocks noGrp="1"/>
          </p:cNvSpPr>
          <p:nvPr/>
        </p:nvSpPr>
        <p:spPr>
          <a:xfrm>
            <a:off x="8515350" y="3314700"/>
            <a:ext cx="514350" cy="28575"/>
          </a:xfrm>
          <a:prstGeom prst="rect">
            <a:avLst/>
          </a:prstGeom>
          <a:solidFill>
            <a:srgbClr val="D8D1C7"/>
          </a:solidFill>
          <a:ln w="0">
            <a:solidFill>
              <a:srgbClr val="000000">
                <a:alpha val="0"/>
              </a:srgbClr>
            </a:solidFill>
            <a:prstDash val="solid"/>
          </a:ln>
        </p:spPr>
      </p:sp>
      <p:sp>
        <p:nvSpPr>
          <p:cNvPr id="22" name="Rectangle 21">
            <a:extLst>
              <a:ext uri="{FF2B5EF4-FFF2-40B4-BE49-F238E27FC236}">
                <a16:creationId xmlns:a16="http://schemas.microsoft.com/office/drawing/2014/main" id="{3E8C20B3-E7AE-4173-B030-75B438DB62CF}"/>
              </a:ext>
            </a:extLst>
          </p:cNvPr>
          <p:cNvSpPr>
            <a:spLocks noGrp="1"/>
          </p:cNvSpPr>
          <p:nvPr/>
        </p:nvSpPr>
        <p:spPr>
          <a:xfrm>
            <a:off x="8915400" y="3248025"/>
            <a:ext cx="95250" cy="161925"/>
          </a:xfrm>
          <a:prstGeom prst="rect">
            <a:avLst/>
          </a:prstGeom>
          <a:solidFill>
            <a:srgbClr val="D8D1C7"/>
          </a:solidFill>
          <a:ln w="0">
            <a:solidFill>
              <a:srgbClr val="000000">
                <a:alpha val="0"/>
              </a:srgbClr>
            </a:solidFill>
            <a:prstDash val="solid"/>
          </a:ln>
        </p:spPr>
      </p:sp>
      <p:sp>
        <p:nvSpPr>
          <p:cNvPr id="23" name="Rectangle 22">
            <a:extLst>
              <a:ext uri="{FF2B5EF4-FFF2-40B4-BE49-F238E27FC236}">
                <a16:creationId xmlns:a16="http://schemas.microsoft.com/office/drawing/2014/main" id="{2112526C-250A-4B08-8737-E9649580A30D}"/>
              </a:ext>
            </a:extLst>
          </p:cNvPr>
          <p:cNvSpPr>
            <a:spLocks noGrp="1"/>
          </p:cNvSpPr>
          <p:nvPr/>
        </p:nvSpPr>
        <p:spPr>
          <a:xfrm>
            <a:off x="9029700" y="2647950"/>
            <a:ext cx="2247900" cy="1352550"/>
          </a:xfrm>
          <a:prstGeom prst="rect">
            <a:avLst/>
          </a:prstGeom>
          <a:solidFill>
            <a:srgbClr val="FFFFFF"/>
          </a:solidFill>
          <a:ln w="9525">
            <a:solidFill>
              <a:srgbClr val="D8D1C7"/>
            </a:solidFill>
            <a:prstDash val="solid"/>
          </a:ln>
        </p:spPr>
      </p:sp>
      <p:pic>
        <p:nvPicPr>
          <p:cNvPr id="24" name="Graphic 23"/>
          <p:cNvPicPr>
            <a:picLocks noChangeAspect="1"/>
          </p:cNvPicPr>
          <p:nvPr/>
        </p:nvPicPr>
        <p:blipFill>
          <a:blip r:embed="rId9">
            <a:extLst>
              <a:ext uri="{96DAC541-7B7A-43D3-8B79-37D633B846F1}">
                <asvg:svgBlip xmlns:asvg="http://schemas.microsoft.com/office/drawing/2016/SVG/main" r:embed="rId10"/>
              </a:ext>
            </a:extLst>
          </a:blip>
          <a:stretch/>
        </p:blipFill>
        <p:spPr>
          <a:xfrm>
            <a:off x="9201150" y="2876550"/>
            <a:ext cx="285750" cy="285750"/>
          </a:xfrm>
          <a:prstGeom prst="rect">
            <a:avLst/>
          </a:prstGeom>
        </p:spPr>
      </p:pic>
      <p:sp>
        <p:nvSpPr>
          <p:cNvPr id="25" name="Rectangle 24">
            <a:extLst>
              <a:ext uri="{FF2B5EF4-FFF2-40B4-BE49-F238E27FC236}">
                <a16:creationId xmlns:a16="http://schemas.microsoft.com/office/drawing/2014/main" id="{630745C7-2C98-4D73-9215-598D1962A8AA}"/>
              </a:ext>
            </a:extLst>
          </p:cNvPr>
          <p:cNvSpPr>
            <a:spLocks noGrp="1"/>
          </p:cNvSpPr>
          <p:nvPr/>
        </p:nvSpPr>
        <p:spPr>
          <a:xfrm>
            <a:off x="9620250" y="2876550"/>
            <a:ext cx="1524000" cy="2095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00" b="1">
                <a:solidFill>
                  <a:srgbClr val="111418"/>
                </a:solidFill>
                <a:latin typeface="Aptos"/>
                <a:ea typeface="Aptos"/>
                <a:cs typeface="Aptos"/>
              </a:defRPr>
            </a:pPr>
            <a:r>
              <a:rPr sz="1500" b="1">
                <a:solidFill>
                  <a:srgbClr val="111418"/>
                </a:solidFill>
                <a:latin typeface="Aptos"/>
                <a:ea typeface="Aptos"/>
                <a:cs typeface="Aptos"/>
              </a:rPr>
              <a:t>Escalade</a:t>
            </a:r>
          </a:p>
        </p:txBody>
      </p:sp>
      <p:sp>
        <p:nvSpPr>
          <p:cNvPr id="26" name="Rectangle 25">
            <a:extLst>
              <a:ext uri="{FF2B5EF4-FFF2-40B4-BE49-F238E27FC236}">
                <a16:creationId xmlns:a16="http://schemas.microsoft.com/office/drawing/2014/main" id="{785A8BA3-48BE-4F86-A240-B7340AC7B4E2}"/>
              </a:ext>
            </a:extLst>
          </p:cNvPr>
          <p:cNvSpPr>
            <a:spLocks noGrp="1"/>
          </p:cNvSpPr>
          <p:nvPr/>
        </p:nvSpPr>
        <p:spPr>
          <a:xfrm>
            <a:off x="9201150" y="3257550"/>
            <a:ext cx="1885950" cy="5905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3000"/>
              </a:lnSpc>
              <a:buNone/>
              <a:defRPr sz="1065" b="0">
                <a:solidFill>
                  <a:srgbClr val="2E3338"/>
                </a:solidFill>
                <a:latin typeface="Aptos"/>
                <a:ea typeface="Aptos"/>
                <a:cs typeface="Aptos"/>
              </a:defRPr>
            </a:pPr>
            <a:r>
              <a:rPr sz="1065" b="0">
                <a:solidFill>
                  <a:srgbClr val="2E3338"/>
                </a:solidFill>
                <a:latin typeface="Aptos"/>
                <a:ea typeface="Aptos"/>
                <a:cs typeface="Aptos"/>
              </a:rPr>
              <a:t>Signalement rapide des odeurs persistantes, trop-pleins, dommages ou usages problématiques.</a:t>
            </a:r>
          </a:p>
        </p:txBody>
      </p:sp>
      <p:sp>
        <p:nvSpPr>
          <p:cNvPr id="27" name="Rectangle 26">
            <a:extLst>
              <a:ext uri="{FF2B5EF4-FFF2-40B4-BE49-F238E27FC236}">
                <a16:creationId xmlns:a16="http://schemas.microsoft.com/office/drawing/2014/main" id="{611963EE-9644-47A8-9536-7D044FF7AA3A}"/>
              </a:ext>
            </a:extLst>
          </p:cNvPr>
          <p:cNvSpPr>
            <a:spLocks noGrp="1"/>
          </p:cNvSpPr>
          <p:nvPr/>
        </p:nvSpPr>
        <p:spPr>
          <a:xfrm>
            <a:off x="1123950" y="4629150"/>
            <a:ext cx="9810750" cy="914400"/>
          </a:xfrm>
          <a:prstGeom prst="rect">
            <a:avLst/>
          </a:prstGeom>
          <a:solidFill>
            <a:srgbClr val="111418"/>
          </a:solidFill>
          <a:ln w="0">
            <a:solidFill>
              <a:srgbClr val="000000">
                <a:alpha val="0"/>
              </a:srgbClr>
            </a:solidFill>
            <a:prstDash val="solid"/>
          </a:ln>
        </p:spPr>
      </p:sp>
      <p:pic>
        <p:nvPicPr>
          <p:cNvPr id="28" name="Graphic 27"/>
          <p:cNvPicPr>
            <a:picLocks noChangeAspect="1"/>
          </p:cNvPicPr>
          <p:nvPr/>
        </p:nvPicPr>
        <p:blipFill>
          <a:blip r:embed="rId11">
            <a:extLst>
              <a:ext uri="{96DAC541-7B7A-43D3-8B79-37D633B846F1}">
                <asvg:svgBlip xmlns:asvg="http://schemas.microsoft.com/office/drawing/2016/SVG/main" r:embed="rId12"/>
              </a:ext>
            </a:extLst>
          </a:blip>
          <a:stretch/>
        </p:blipFill>
        <p:spPr>
          <a:xfrm>
            <a:off x="1409700" y="4895850"/>
            <a:ext cx="323850" cy="323850"/>
          </a:xfrm>
          <a:prstGeom prst="rect">
            <a:avLst/>
          </a:prstGeom>
        </p:spPr>
      </p:pic>
      <p:sp>
        <p:nvSpPr>
          <p:cNvPr id="29" name="Rectangle 28">
            <a:extLst>
              <a:ext uri="{FF2B5EF4-FFF2-40B4-BE49-F238E27FC236}">
                <a16:creationId xmlns:a16="http://schemas.microsoft.com/office/drawing/2014/main" id="{41872C28-D81E-4590-9E07-8193A39D4A03}"/>
              </a:ext>
            </a:extLst>
          </p:cNvPr>
          <p:cNvSpPr>
            <a:spLocks noGrp="1"/>
          </p:cNvSpPr>
          <p:nvPr/>
        </p:nvSpPr>
        <p:spPr>
          <a:xfrm>
            <a:off x="1924050" y="4829175"/>
            <a:ext cx="4953000" cy="2286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575" b="1">
                <a:solidFill>
                  <a:srgbClr val="FFFFFF"/>
                </a:solidFill>
                <a:latin typeface="Aptos"/>
                <a:ea typeface="Aptos"/>
                <a:cs typeface="Aptos"/>
              </a:defRPr>
            </a:pPr>
            <a:r>
              <a:rPr sz="1575" b="1">
                <a:solidFill>
                  <a:srgbClr val="FFFFFF"/>
                </a:solidFill>
                <a:latin typeface="Aptos"/>
                <a:ea typeface="Aptos"/>
                <a:cs typeface="Aptos"/>
              </a:rPr>
              <a:t>Lavage et désinfection des bacs / conteneurs</a:t>
            </a:r>
          </a:p>
        </p:txBody>
      </p:sp>
      <p:sp>
        <p:nvSpPr>
          <p:cNvPr id="30" name="Rectangle 29">
            <a:extLst>
              <a:ext uri="{FF2B5EF4-FFF2-40B4-BE49-F238E27FC236}">
                <a16:creationId xmlns:a16="http://schemas.microsoft.com/office/drawing/2014/main" id="{AF3C278B-48E7-4AA6-8835-5BF764400F2E}"/>
              </a:ext>
            </a:extLst>
          </p:cNvPr>
          <p:cNvSpPr>
            <a:spLocks noGrp="1"/>
          </p:cNvSpPr>
          <p:nvPr/>
        </p:nvSpPr>
        <p:spPr>
          <a:xfrm>
            <a:off x="1924050" y="5153025"/>
            <a:ext cx="7715250" cy="3238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080" b="0">
                <a:solidFill>
                  <a:srgbClr val="E6E9EA"/>
                </a:solidFill>
                <a:latin typeface="Aptos"/>
                <a:ea typeface="Aptos"/>
                <a:cs typeface="Aptos"/>
              </a:defRPr>
            </a:pPr>
            <a:r>
              <a:rPr sz="1080" b="0">
                <a:solidFill>
                  <a:srgbClr val="E6E9EA"/>
                </a:solidFill>
                <a:latin typeface="Aptos"/>
                <a:ea typeface="Aptos"/>
                <a:cs typeface="Aptos"/>
              </a:rPr>
              <a:t>Ajout visible dans l'offre: nettoyage des bacs de recyclage, compost et conteneurs de déchets sur demande, avec tarif approuvé avant intervention.</a:t>
            </a:r>
          </a:p>
        </p:txBody>
      </p:sp>
      <p:sp>
        <p:nvSpPr>
          <p:cNvPr id="31" name="Rectangle 30">
            <a:extLst>
              <a:ext uri="{FF2B5EF4-FFF2-40B4-BE49-F238E27FC236}">
                <a16:creationId xmlns:a16="http://schemas.microsoft.com/office/drawing/2014/main" id="{70E773A7-2FBB-4A85-83EE-1FBA11746EA6}"/>
              </a:ext>
            </a:extLst>
          </p:cNvPr>
          <p:cNvSpPr>
            <a:spLocks noGrp="1"/>
          </p:cNvSpPr>
          <p:nvPr/>
        </p:nvSpPr>
        <p:spPr>
          <a:xfrm>
            <a:off x="609600" y="6419850"/>
            <a:ext cx="9334500" cy="9525"/>
          </a:xfrm>
          <a:prstGeom prst="rect">
            <a:avLst/>
          </a:prstGeom>
          <a:solidFill>
            <a:srgbClr val="D8D1C7"/>
          </a:solidFill>
          <a:ln w="0">
            <a:solidFill>
              <a:srgbClr val="000000">
                <a:alpha val="0"/>
              </a:srgbClr>
            </a:solidFill>
            <a:prstDash val="solid"/>
          </a:ln>
        </p:spPr>
      </p:sp>
      <p:sp>
        <p:nvSpPr>
          <p:cNvPr id="32" name="Rectangle 31">
            <a:extLst>
              <a:ext uri="{FF2B5EF4-FFF2-40B4-BE49-F238E27FC236}">
                <a16:creationId xmlns:a16="http://schemas.microsoft.com/office/drawing/2014/main" id="{37292C84-EC1F-4890-9796-95293978AD6C}"/>
              </a:ext>
            </a:extLst>
          </p:cNvPr>
          <p:cNvSpPr>
            <a:spLocks noGrp="1"/>
          </p:cNvSpPr>
          <p:nvPr/>
        </p:nvSpPr>
        <p:spPr>
          <a:xfrm>
            <a:off x="609600" y="6524625"/>
            <a:ext cx="6858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6E7478"/>
                </a:solidFill>
                <a:latin typeface="Aptos"/>
                <a:ea typeface="Aptos"/>
                <a:cs typeface="Aptos"/>
              </a:defRPr>
            </a:pPr>
            <a:r>
              <a:rPr sz="713" b="0">
                <a:solidFill>
                  <a:srgbClr val="6E7478"/>
                </a:solidFill>
                <a:latin typeface="Aptos"/>
                <a:ea typeface="Aptos"/>
                <a:cs typeface="Aptos"/>
              </a:rPr>
              <a:t>Source: contrat type Nickel &amp; Krome, section Waste/Recycling/Compost + excluded add-ons</a:t>
            </a:r>
          </a:p>
        </p:txBody>
      </p:sp>
      <p:sp>
        <p:nvSpPr>
          <p:cNvPr id="33" name="Rectangle 32">
            <a:extLst>
              <a:ext uri="{FF2B5EF4-FFF2-40B4-BE49-F238E27FC236}">
                <a16:creationId xmlns:a16="http://schemas.microsoft.com/office/drawing/2014/main" id="{02DF3CE2-8E07-4BC6-9D9E-3413CD39E01D}"/>
              </a:ext>
            </a:extLst>
          </p:cNvPr>
          <p:cNvSpPr>
            <a:spLocks noGrp="1"/>
          </p:cNvSpPr>
          <p:nvPr/>
        </p:nvSpPr>
        <p:spPr>
          <a:xfrm>
            <a:off x="11239500" y="6496050"/>
            <a:ext cx="381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88" b="1">
                <a:solidFill>
                  <a:srgbClr val="6E7478"/>
                </a:solidFill>
                <a:latin typeface="Aptos"/>
                <a:ea typeface="Aptos"/>
                <a:cs typeface="Aptos"/>
              </a:defRPr>
            </a:pPr>
            <a:r>
              <a:rPr sz="788" b="1">
                <a:solidFill>
                  <a:srgbClr val="6E7478"/>
                </a:solidFill>
                <a:latin typeface="Aptos"/>
                <a:ea typeface="Aptos"/>
                <a:cs typeface="Aptos"/>
              </a:rPr>
              <a:t>07</a:t>
            </a:r>
          </a:p>
        </p:txBody>
      </p:sp>
    </p:spTree>
    <p:extLst>
      <p:ext uri="{BB962C8B-B14F-4D97-AF65-F5344CB8AC3E}">
        <p14:creationId xmlns:p14="http://schemas.microsoft.com/office/powerpoint/2010/main" val="79373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a:srcRect l="26852" r="26852"/>
          <a:stretch>
            <a:fillRect/>
          </a:stretch>
        </p:blipFill>
        <p:spPr>
          <a:xfrm>
            <a:off x="0" y="0"/>
            <a:ext cx="4762500" cy="6858000"/>
          </a:xfrm>
          <a:prstGeom prst="rect">
            <a:avLst/>
          </a:prstGeom>
        </p:spPr>
      </p:pic>
      <p:sp>
        <p:nvSpPr>
          <p:cNvPr id="2" name="Rectangle 1">
            <a:extLst>
              <a:ext uri="{FF2B5EF4-FFF2-40B4-BE49-F238E27FC236}">
                <a16:creationId xmlns:a16="http://schemas.microsoft.com/office/drawing/2014/main" id="{DFEDE46E-EA45-4CB3-A714-4A5BAA9A2935}"/>
              </a:ext>
            </a:extLst>
          </p:cNvPr>
          <p:cNvSpPr>
            <a:spLocks noGrp="1"/>
          </p:cNvSpPr>
          <p:nvPr/>
        </p:nvSpPr>
        <p:spPr>
          <a:xfrm>
            <a:off x="0" y="0"/>
            <a:ext cx="4762500" cy="6858000"/>
          </a:xfrm>
          <a:prstGeom prst="rect">
            <a:avLst/>
          </a:prstGeom>
          <a:solidFill>
            <a:srgbClr val="111418">
              <a:alpha val="25098"/>
            </a:srgbClr>
          </a:solidFill>
          <a:ln w="0">
            <a:solidFill>
              <a:srgbClr val="000000">
                <a:alpha val="0"/>
              </a:srgbClr>
            </a:solidFill>
            <a:prstDash val="solid"/>
          </a:ln>
        </p:spPr>
      </p:sp>
      <p:sp>
        <p:nvSpPr>
          <p:cNvPr id="3" name="Rectangle 2">
            <a:extLst>
              <a:ext uri="{FF2B5EF4-FFF2-40B4-BE49-F238E27FC236}">
                <a16:creationId xmlns:a16="http://schemas.microsoft.com/office/drawing/2014/main" id="{2DE7D5AD-35B1-400C-9646-22C877C2C1DC}"/>
              </a:ext>
            </a:extLst>
          </p:cNvPr>
          <p:cNvSpPr>
            <a:spLocks noGrp="1"/>
          </p:cNvSpPr>
          <p:nvPr/>
        </p:nvSpPr>
        <p:spPr>
          <a:xfrm>
            <a:off x="4762500" y="0"/>
            <a:ext cx="7429500" cy="6858000"/>
          </a:xfrm>
          <a:prstGeom prst="rect">
            <a:avLst/>
          </a:prstGeom>
          <a:solidFill>
            <a:srgbClr val="FFFFFF"/>
          </a:solidFill>
          <a:ln w="0">
            <a:solidFill>
              <a:srgbClr val="000000">
                <a:alpha val="0"/>
              </a:srgbClr>
            </a:solidFill>
            <a:prstDash val="solid"/>
          </a:ln>
        </p:spPr>
      </p:sp>
      <p:sp>
        <p:nvSpPr>
          <p:cNvPr id="4" name="kicker-concierge-marker">
            <a:extLst>
              <a:ext uri="{FF2B5EF4-FFF2-40B4-BE49-F238E27FC236}">
                <a16:creationId xmlns:a16="http://schemas.microsoft.com/office/drawing/2014/main" id="{1B1BE853-F565-44EB-AD3B-F080B5411336}"/>
              </a:ext>
            </a:extLst>
          </p:cNvPr>
          <p:cNvSpPr>
            <a:spLocks noGrp="1"/>
          </p:cNvSpPr>
          <p:nvPr/>
        </p:nvSpPr>
        <p:spPr>
          <a:xfrm>
            <a:off x="5219700" y="581025"/>
            <a:ext cx="266700" cy="28575"/>
          </a:xfrm>
          <a:prstGeom prst="rect">
            <a:avLst/>
          </a:prstGeom>
          <a:solidFill>
            <a:srgbClr val="F58220"/>
          </a:solidFill>
          <a:ln w="0">
            <a:solidFill>
              <a:srgbClr val="000000">
                <a:alpha val="0"/>
              </a:srgbClr>
            </a:solidFill>
            <a:prstDash val="solid"/>
          </a:ln>
        </p:spPr>
      </p:sp>
      <p:sp>
        <p:nvSpPr>
          <p:cNvPr id="5" name="kicker-concierge-label">
            <a:extLst>
              <a:ext uri="{FF2B5EF4-FFF2-40B4-BE49-F238E27FC236}">
                <a16:creationId xmlns:a16="http://schemas.microsoft.com/office/drawing/2014/main" id="{0FE03586-4068-4183-B80D-C63BF8ABB3C5}"/>
              </a:ext>
            </a:extLst>
          </p:cNvPr>
          <p:cNvSpPr>
            <a:spLocks noGrp="1"/>
          </p:cNvSpPr>
          <p:nvPr/>
        </p:nvSpPr>
        <p:spPr>
          <a:xfrm>
            <a:off x="5619750" y="514350"/>
            <a:ext cx="3429000" cy="171450"/>
          </a:xfrm>
          <a:prstGeom prst="rect">
            <a:avLst/>
          </a:prstGeom>
          <a:solidFill>
            <a:srgbClr val="000000">
              <a:alpha val="0"/>
            </a:srgbClr>
          </a:solidFill>
          <a:ln w="0">
            <a:solidFill>
              <a:srgbClr val="000000">
                <a:alpha val="0"/>
              </a:srgbClr>
            </a:solidFill>
            <a:prstDash val="solid"/>
          </a:ln>
        </p:spPr>
        <p:txBody>
          <a:bodyPr lIns="0" tIns="0" rIns="0" bIns="0" anchor="ctr"/>
          <a:lstStyle/>
          <a:p>
            <a:pPr algn="l">
              <a:defRPr sz="900" b="1">
                <a:solidFill>
                  <a:srgbClr val="6E7478"/>
                </a:solidFill>
                <a:latin typeface="Aptos"/>
                <a:ea typeface="Aptos"/>
                <a:cs typeface="Aptos"/>
              </a:defRPr>
            </a:pPr>
            <a:r>
              <a:rPr sz="900" b="1">
                <a:solidFill>
                  <a:srgbClr val="6E7478"/>
                </a:solidFill>
                <a:latin typeface="Aptos"/>
                <a:ea typeface="Aptos"/>
                <a:cs typeface="Aptos"/>
              </a:rPr>
              <a:t>CONCIERGERIE TERRAIN</a:t>
            </a:r>
          </a:p>
        </p:txBody>
      </p:sp>
      <p:sp>
        <p:nvSpPr>
          <p:cNvPr id="6" name="Rectangle 5">
            <a:extLst>
              <a:ext uri="{FF2B5EF4-FFF2-40B4-BE49-F238E27FC236}">
                <a16:creationId xmlns:a16="http://schemas.microsoft.com/office/drawing/2014/main" id="{FD707150-E831-4E8D-83A3-E7BB978DC9BC}"/>
              </a:ext>
            </a:extLst>
          </p:cNvPr>
          <p:cNvSpPr>
            <a:spLocks noGrp="1"/>
          </p:cNvSpPr>
          <p:nvPr/>
        </p:nvSpPr>
        <p:spPr>
          <a:xfrm>
            <a:off x="5219700" y="876300"/>
            <a:ext cx="5905500" cy="9906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92000"/>
              </a:lnSpc>
              <a:buNone/>
              <a:defRPr sz="3150" b="1">
                <a:solidFill>
                  <a:srgbClr val="111418"/>
                </a:solidFill>
                <a:latin typeface="Aptos Display"/>
                <a:ea typeface="Aptos Display"/>
                <a:cs typeface="Aptos Display"/>
              </a:defRPr>
            </a:pPr>
            <a:r>
              <a:rPr sz="3150" b="1">
                <a:solidFill>
                  <a:srgbClr val="111418"/>
                </a:solidFill>
                <a:latin typeface="Aptos Display"/>
                <a:ea typeface="Aptos Display"/>
                <a:cs typeface="Aptos Display"/>
              </a:rPr>
              <a:t>La conciergerie devient le relais quotidien de la gestion.</a:t>
            </a:r>
          </a:p>
        </p:txBody>
      </p:sp>
      <p:sp>
        <p:nvSpPr>
          <p:cNvPr id="7" name="Rectangle 6">
            <a:extLst>
              <a:ext uri="{FF2B5EF4-FFF2-40B4-BE49-F238E27FC236}">
                <a16:creationId xmlns:a16="http://schemas.microsoft.com/office/drawing/2014/main" id="{71BE0506-C0C2-45E5-9B9D-074B172B1F7F}"/>
              </a:ext>
            </a:extLst>
          </p:cNvPr>
          <p:cNvSpPr>
            <a:spLocks noGrp="1"/>
          </p:cNvSpPr>
          <p:nvPr/>
        </p:nvSpPr>
        <p:spPr>
          <a:xfrm>
            <a:off x="5238750" y="1962150"/>
            <a:ext cx="5715000" cy="6477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8000"/>
              </a:lnSpc>
              <a:buNone/>
              <a:defRPr sz="1425" b="0">
                <a:solidFill>
                  <a:srgbClr val="2E3338"/>
                </a:solidFill>
                <a:latin typeface="Aptos"/>
                <a:ea typeface="Aptos"/>
                <a:cs typeface="Aptos"/>
              </a:defRPr>
            </a:pPr>
            <a:r>
              <a:rPr sz="1425" b="0">
                <a:solidFill>
                  <a:srgbClr val="2E3338"/>
                </a:solidFill>
                <a:latin typeface="Aptos"/>
                <a:ea typeface="Aptos"/>
                <a:cs typeface="Aptos"/>
              </a:rPr>
              <a:t>Le mandat peut inclure l'accueil de techniciens, l'ouverture d'accès, les observations terrain et le signalement des anomalies, après les priorités de propreté.</a:t>
            </a:r>
          </a:p>
        </p:txBody>
      </p:sp>
      <p:sp>
        <p:nvSpPr>
          <p:cNvPr id="8" name="Rectangle 7">
            <a:extLst>
              <a:ext uri="{FF2B5EF4-FFF2-40B4-BE49-F238E27FC236}">
                <a16:creationId xmlns:a16="http://schemas.microsoft.com/office/drawing/2014/main" id="{8BEE78E9-CD99-4D53-A2E6-259EE918BC18}"/>
              </a:ext>
            </a:extLst>
          </p:cNvPr>
          <p:cNvSpPr>
            <a:spLocks noGrp="1"/>
          </p:cNvSpPr>
          <p:nvPr/>
        </p:nvSpPr>
        <p:spPr>
          <a:xfrm>
            <a:off x="5219700" y="3276600"/>
            <a:ext cx="819150" cy="819150"/>
          </a:xfrm>
          <a:prstGeom prst="rect">
            <a:avLst/>
          </a:prstGeom>
          <a:solidFill>
            <a:srgbClr val="111418"/>
          </a:solidFill>
          <a:ln w="0">
            <a:solidFill>
              <a:srgbClr val="000000">
                <a:alpha val="0"/>
              </a:srgbClr>
            </a:solidFill>
            <a:prstDash val="solid"/>
          </a:ln>
        </p:spPr>
      </p:sp>
      <p:pic>
        <p:nvPicPr>
          <p:cNvPr id="9" name="Graphic 8"/>
          <p:cNvPicPr>
            <a:picLocks noChangeAspect="1"/>
          </p:cNvPicPr>
          <p:nvPr/>
        </p:nvPicPr>
        <p:blipFill>
          <a:blip r:embed="rId4">
            <a:extLst>
              <a:ext uri="{96DAC541-7B7A-43D3-8B79-37D633B846F1}">
                <asvg:svgBlip xmlns:asvg="http://schemas.microsoft.com/office/drawing/2016/SVG/main" r:embed="rId5"/>
              </a:ext>
            </a:extLst>
          </a:blip>
          <a:stretch/>
        </p:blipFill>
        <p:spPr>
          <a:xfrm>
            <a:off x="5457825" y="3505200"/>
            <a:ext cx="342900" cy="342900"/>
          </a:xfrm>
          <a:prstGeom prst="rect">
            <a:avLst/>
          </a:prstGeom>
        </p:spPr>
      </p:pic>
      <p:sp>
        <p:nvSpPr>
          <p:cNvPr id="10" name="Rectangle 9">
            <a:extLst>
              <a:ext uri="{FF2B5EF4-FFF2-40B4-BE49-F238E27FC236}">
                <a16:creationId xmlns:a16="http://schemas.microsoft.com/office/drawing/2014/main" id="{2DE456D5-3924-49E1-BA74-F100833FF756}"/>
              </a:ext>
            </a:extLst>
          </p:cNvPr>
          <p:cNvSpPr>
            <a:spLocks noGrp="1"/>
          </p:cNvSpPr>
          <p:nvPr/>
        </p:nvSpPr>
        <p:spPr>
          <a:xfrm>
            <a:off x="5048250" y="4343400"/>
            <a:ext cx="11620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1">
                <a:solidFill>
                  <a:srgbClr val="111418"/>
                </a:solidFill>
                <a:latin typeface="Aptos"/>
                <a:ea typeface="Aptos"/>
                <a:cs typeface="Aptos"/>
              </a:defRPr>
            </a:pPr>
            <a:r>
              <a:rPr sz="1200" b="1">
                <a:solidFill>
                  <a:srgbClr val="111418"/>
                </a:solidFill>
                <a:latin typeface="Aptos"/>
                <a:ea typeface="Aptos"/>
                <a:cs typeface="Aptos"/>
              </a:rPr>
              <a:t>Accueillir</a:t>
            </a:r>
          </a:p>
        </p:txBody>
      </p:sp>
      <p:sp>
        <p:nvSpPr>
          <p:cNvPr id="11" name="Rectangle 10">
            <a:extLst>
              <a:ext uri="{FF2B5EF4-FFF2-40B4-BE49-F238E27FC236}">
                <a16:creationId xmlns:a16="http://schemas.microsoft.com/office/drawing/2014/main" id="{B6CB9EA9-9234-473D-9057-FA7325585892}"/>
              </a:ext>
            </a:extLst>
          </p:cNvPr>
          <p:cNvSpPr>
            <a:spLocks noGrp="1"/>
          </p:cNvSpPr>
          <p:nvPr/>
        </p:nvSpPr>
        <p:spPr>
          <a:xfrm>
            <a:off x="5048250" y="4610100"/>
            <a:ext cx="1143000" cy="4762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lnSpc>
                <a:spcPct val="104000"/>
              </a:lnSpc>
              <a:buNone/>
              <a:defRPr sz="915" b="0">
                <a:solidFill>
                  <a:srgbClr val="2E3338"/>
                </a:solidFill>
                <a:latin typeface="Aptos"/>
                <a:ea typeface="Aptos"/>
                <a:cs typeface="Aptos"/>
              </a:defRPr>
            </a:pPr>
            <a:r>
              <a:rPr sz="915" b="0">
                <a:solidFill>
                  <a:srgbClr val="2E3338"/>
                </a:solidFill>
                <a:latin typeface="Aptos"/>
                <a:ea typeface="Aptos"/>
                <a:cs typeface="Aptos"/>
              </a:rPr>
              <a:t>Techniciens, fournisseurs, livraisons</a:t>
            </a:r>
          </a:p>
        </p:txBody>
      </p:sp>
      <p:sp>
        <p:nvSpPr>
          <p:cNvPr id="12" name="Rectangle 11">
            <a:extLst>
              <a:ext uri="{FF2B5EF4-FFF2-40B4-BE49-F238E27FC236}">
                <a16:creationId xmlns:a16="http://schemas.microsoft.com/office/drawing/2014/main" id="{FE5B8965-9F2C-4B38-B8E3-8BFB48357DD0}"/>
              </a:ext>
            </a:extLst>
          </p:cNvPr>
          <p:cNvSpPr>
            <a:spLocks noGrp="1"/>
          </p:cNvSpPr>
          <p:nvPr/>
        </p:nvSpPr>
        <p:spPr>
          <a:xfrm>
            <a:off x="6076950" y="3676650"/>
            <a:ext cx="400050" cy="19050"/>
          </a:xfrm>
          <a:prstGeom prst="rect">
            <a:avLst/>
          </a:prstGeom>
          <a:solidFill>
            <a:srgbClr val="D8D1C7"/>
          </a:solidFill>
          <a:ln w="0">
            <a:solidFill>
              <a:srgbClr val="000000">
                <a:alpha val="0"/>
              </a:srgbClr>
            </a:solidFill>
            <a:prstDash val="solid"/>
          </a:ln>
        </p:spPr>
      </p:sp>
      <p:sp>
        <p:nvSpPr>
          <p:cNvPr id="13" name="Rectangle 12">
            <a:extLst>
              <a:ext uri="{FF2B5EF4-FFF2-40B4-BE49-F238E27FC236}">
                <a16:creationId xmlns:a16="http://schemas.microsoft.com/office/drawing/2014/main" id="{F7E6D894-0BAE-49F2-B6D4-26ABAF5EBE38}"/>
              </a:ext>
            </a:extLst>
          </p:cNvPr>
          <p:cNvSpPr>
            <a:spLocks noGrp="1"/>
          </p:cNvSpPr>
          <p:nvPr/>
        </p:nvSpPr>
        <p:spPr>
          <a:xfrm>
            <a:off x="6477000" y="3276600"/>
            <a:ext cx="819150" cy="819150"/>
          </a:xfrm>
          <a:prstGeom prst="rect">
            <a:avLst/>
          </a:prstGeom>
          <a:solidFill>
            <a:srgbClr val="111418"/>
          </a:solidFill>
          <a:ln w="0">
            <a:solidFill>
              <a:srgbClr val="000000">
                <a:alpha val="0"/>
              </a:srgbClr>
            </a:solidFill>
            <a:prstDash val="solid"/>
          </a:ln>
        </p:spPr>
      </p:sp>
      <p:pic>
        <p:nvPicPr>
          <p:cNvPr id="14" name="Graphic 13"/>
          <p:cNvPicPr>
            <a:picLocks noChangeAspect="1"/>
          </p:cNvPicPr>
          <p:nvPr/>
        </p:nvPicPr>
        <p:blipFill>
          <a:blip r:embed="rId6">
            <a:extLst>
              <a:ext uri="{96DAC541-7B7A-43D3-8B79-37D633B846F1}">
                <asvg:svgBlip xmlns:asvg="http://schemas.microsoft.com/office/drawing/2016/SVG/main" r:embed="rId7"/>
              </a:ext>
            </a:extLst>
          </a:blip>
          <a:stretch/>
        </p:blipFill>
        <p:spPr>
          <a:xfrm>
            <a:off x="6715125" y="3505200"/>
            <a:ext cx="342900" cy="342900"/>
          </a:xfrm>
          <a:prstGeom prst="rect">
            <a:avLst/>
          </a:prstGeom>
        </p:spPr>
      </p:pic>
      <p:sp>
        <p:nvSpPr>
          <p:cNvPr id="15" name="Rectangle 14">
            <a:extLst>
              <a:ext uri="{FF2B5EF4-FFF2-40B4-BE49-F238E27FC236}">
                <a16:creationId xmlns:a16="http://schemas.microsoft.com/office/drawing/2014/main" id="{406DC470-D5CA-4FD3-BCC9-489E267CA170}"/>
              </a:ext>
            </a:extLst>
          </p:cNvPr>
          <p:cNvSpPr>
            <a:spLocks noGrp="1"/>
          </p:cNvSpPr>
          <p:nvPr/>
        </p:nvSpPr>
        <p:spPr>
          <a:xfrm>
            <a:off x="6305550" y="4343400"/>
            <a:ext cx="11620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1">
                <a:solidFill>
                  <a:srgbClr val="111418"/>
                </a:solidFill>
                <a:latin typeface="Aptos"/>
                <a:ea typeface="Aptos"/>
                <a:cs typeface="Aptos"/>
              </a:defRPr>
            </a:pPr>
            <a:r>
              <a:rPr sz="1200" b="1">
                <a:solidFill>
                  <a:srgbClr val="111418"/>
                </a:solidFill>
                <a:latin typeface="Aptos"/>
                <a:ea typeface="Aptos"/>
                <a:cs typeface="Aptos"/>
              </a:rPr>
              <a:t>Ouvrir</a:t>
            </a:r>
          </a:p>
        </p:txBody>
      </p:sp>
      <p:sp>
        <p:nvSpPr>
          <p:cNvPr id="16" name="Rectangle 15">
            <a:extLst>
              <a:ext uri="{FF2B5EF4-FFF2-40B4-BE49-F238E27FC236}">
                <a16:creationId xmlns:a16="http://schemas.microsoft.com/office/drawing/2014/main" id="{C6AB99BA-F85F-402F-8F33-23E5C5425F31}"/>
              </a:ext>
            </a:extLst>
          </p:cNvPr>
          <p:cNvSpPr>
            <a:spLocks noGrp="1"/>
          </p:cNvSpPr>
          <p:nvPr/>
        </p:nvSpPr>
        <p:spPr>
          <a:xfrm>
            <a:off x="6305550" y="4610100"/>
            <a:ext cx="1143000" cy="4762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lnSpc>
                <a:spcPct val="104000"/>
              </a:lnSpc>
              <a:buNone/>
              <a:defRPr sz="915" b="0">
                <a:solidFill>
                  <a:srgbClr val="2E3338"/>
                </a:solidFill>
                <a:latin typeface="Aptos"/>
                <a:ea typeface="Aptos"/>
                <a:cs typeface="Aptos"/>
              </a:defRPr>
            </a:pPr>
            <a:r>
              <a:rPr sz="915" b="0">
                <a:solidFill>
                  <a:srgbClr val="2E3338"/>
                </a:solidFill>
                <a:latin typeface="Aptos"/>
                <a:ea typeface="Aptos"/>
                <a:cs typeface="Aptos"/>
              </a:rPr>
              <a:t>Locaux, accès, salles, clé maîtresse</a:t>
            </a:r>
          </a:p>
        </p:txBody>
      </p:sp>
      <p:sp>
        <p:nvSpPr>
          <p:cNvPr id="17" name="Rectangle 16">
            <a:extLst>
              <a:ext uri="{FF2B5EF4-FFF2-40B4-BE49-F238E27FC236}">
                <a16:creationId xmlns:a16="http://schemas.microsoft.com/office/drawing/2014/main" id="{F8208FD0-C936-4A90-BD71-1C3EEB517988}"/>
              </a:ext>
            </a:extLst>
          </p:cNvPr>
          <p:cNvSpPr>
            <a:spLocks noGrp="1"/>
          </p:cNvSpPr>
          <p:nvPr/>
        </p:nvSpPr>
        <p:spPr>
          <a:xfrm>
            <a:off x="7334250" y="3676650"/>
            <a:ext cx="400050" cy="19050"/>
          </a:xfrm>
          <a:prstGeom prst="rect">
            <a:avLst/>
          </a:prstGeom>
          <a:solidFill>
            <a:srgbClr val="D8D1C7"/>
          </a:solidFill>
          <a:ln w="0">
            <a:solidFill>
              <a:srgbClr val="000000">
                <a:alpha val="0"/>
              </a:srgbClr>
            </a:solidFill>
            <a:prstDash val="solid"/>
          </a:ln>
        </p:spPr>
      </p:sp>
      <p:sp>
        <p:nvSpPr>
          <p:cNvPr id="18" name="Rectangle 17">
            <a:extLst>
              <a:ext uri="{FF2B5EF4-FFF2-40B4-BE49-F238E27FC236}">
                <a16:creationId xmlns:a16="http://schemas.microsoft.com/office/drawing/2014/main" id="{E4798DE3-0778-4F56-B48D-35E7EED89639}"/>
              </a:ext>
            </a:extLst>
          </p:cNvPr>
          <p:cNvSpPr>
            <a:spLocks noGrp="1"/>
          </p:cNvSpPr>
          <p:nvPr/>
        </p:nvSpPr>
        <p:spPr>
          <a:xfrm>
            <a:off x="7734300" y="3276600"/>
            <a:ext cx="819150" cy="819150"/>
          </a:xfrm>
          <a:prstGeom prst="rect">
            <a:avLst/>
          </a:prstGeom>
          <a:solidFill>
            <a:srgbClr val="111418"/>
          </a:solidFill>
          <a:ln w="0">
            <a:solidFill>
              <a:srgbClr val="000000">
                <a:alpha val="0"/>
              </a:srgbClr>
            </a:solidFill>
            <a:prstDash val="solid"/>
          </a:ln>
        </p:spPr>
      </p:sp>
      <p:pic>
        <p:nvPicPr>
          <p:cNvPr id="19" name="Graphic 18"/>
          <p:cNvPicPr>
            <a:picLocks noChangeAspect="1"/>
          </p:cNvPicPr>
          <p:nvPr/>
        </p:nvPicPr>
        <p:blipFill>
          <a:blip r:embed="rId8">
            <a:extLst>
              <a:ext uri="{96DAC541-7B7A-43D3-8B79-37D633B846F1}">
                <asvg:svgBlip xmlns:asvg="http://schemas.microsoft.com/office/drawing/2016/SVG/main" r:embed="rId9"/>
              </a:ext>
            </a:extLst>
          </a:blip>
          <a:stretch/>
        </p:blipFill>
        <p:spPr>
          <a:xfrm>
            <a:off x="7972425" y="3505200"/>
            <a:ext cx="342900" cy="342900"/>
          </a:xfrm>
          <a:prstGeom prst="rect">
            <a:avLst/>
          </a:prstGeom>
        </p:spPr>
      </p:pic>
      <p:sp>
        <p:nvSpPr>
          <p:cNvPr id="20" name="Rectangle 19">
            <a:extLst>
              <a:ext uri="{FF2B5EF4-FFF2-40B4-BE49-F238E27FC236}">
                <a16:creationId xmlns:a16="http://schemas.microsoft.com/office/drawing/2014/main" id="{CDBF8138-A09C-44EB-A12A-BF4730816E83}"/>
              </a:ext>
            </a:extLst>
          </p:cNvPr>
          <p:cNvSpPr>
            <a:spLocks noGrp="1"/>
          </p:cNvSpPr>
          <p:nvPr/>
        </p:nvSpPr>
        <p:spPr>
          <a:xfrm>
            <a:off x="7562850" y="4343400"/>
            <a:ext cx="11620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1">
                <a:solidFill>
                  <a:srgbClr val="111418"/>
                </a:solidFill>
                <a:latin typeface="Aptos"/>
                <a:ea typeface="Aptos"/>
                <a:cs typeface="Aptos"/>
              </a:defRPr>
            </a:pPr>
            <a:r>
              <a:rPr sz="1200" b="1">
                <a:solidFill>
                  <a:srgbClr val="111418"/>
                </a:solidFill>
                <a:latin typeface="Aptos"/>
                <a:ea typeface="Aptos"/>
                <a:cs typeface="Aptos"/>
              </a:rPr>
              <a:t>Observer</a:t>
            </a:r>
          </a:p>
        </p:txBody>
      </p:sp>
      <p:sp>
        <p:nvSpPr>
          <p:cNvPr id="21" name="Rectangle 20">
            <a:extLst>
              <a:ext uri="{FF2B5EF4-FFF2-40B4-BE49-F238E27FC236}">
                <a16:creationId xmlns:a16="http://schemas.microsoft.com/office/drawing/2014/main" id="{B354F840-45A4-4B34-8C69-3C5167779092}"/>
              </a:ext>
            </a:extLst>
          </p:cNvPr>
          <p:cNvSpPr>
            <a:spLocks noGrp="1"/>
          </p:cNvSpPr>
          <p:nvPr/>
        </p:nvSpPr>
        <p:spPr>
          <a:xfrm>
            <a:off x="7562850" y="4610100"/>
            <a:ext cx="1143000" cy="4762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lnSpc>
                <a:spcPct val="104000"/>
              </a:lnSpc>
              <a:buNone/>
              <a:defRPr sz="915" b="0">
                <a:solidFill>
                  <a:srgbClr val="2E3338"/>
                </a:solidFill>
                <a:latin typeface="Aptos"/>
                <a:ea typeface="Aptos"/>
                <a:cs typeface="Aptos"/>
              </a:defRPr>
            </a:pPr>
            <a:r>
              <a:rPr sz="915" b="0">
                <a:solidFill>
                  <a:srgbClr val="2E3338"/>
                </a:solidFill>
                <a:latin typeface="Aptos"/>
                <a:ea typeface="Aptos"/>
                <a:cs typeface="Aptos"/>
              </a:rPr>
              <a:t>Éclairage, portes, chutes, odeurs</a:t>
            </a:r>
          </a:p>
        </p:txBody>
      </p:sp>
      <p:sp>
        <p:nvSpPr>
          <p:cNvPr id="22" name="Rectangle 21">
            <a:extLst>
              <a:ext uri="{FF2B5EF4-FFF2-40B4-BE49-F238E27FC236}">
                <a16:creationId xmlns:a16="http://schemas.microsoft.com/office/drawing/2014/main" id="{717F3A31-FE8E-4776-9591-7D6D0818FCA2}"/>
              </a:ext>
            </a:extLst>
          </p:cNvPr>
          <p:cNvSpPr>
            <a:spLocks noGrp="1"/>
          </p:cNvSpPr>
          <p:nvPr/>
        </p:nvSpPr>
        <p:spPr>
          <a:xfrm>
            <a:off x="8591550" y="3676650"/>
            <a:ext cx="400050" cy="19050"/>
          </a:xfrm>
          <a:prstGeom prst="rect">
            <a:avLst/>
          </a:prstGeom>
          <a:solidFill>
            <a:srgbClr val="D8D1C7"/>
          </a:solidFill>
          <a:ln w="0">
            <a:solidFill>
              <a:srgbClr val="000000">
                <a:alpha val="0"/>
              </a:srgbClr>
            </a:solidFill>
            <a:prstDash val="solid"/>
          </a:ln>
        </p:spPr>
      </p:sp>
      <p:sp>
        <p:nvSpPr>
          <p:cNvPr id="23" name="Rectangle 22">
            <a:extLst>
              <a:ext uri="{FF2B5EF4-FFF2-40B4-BE49-F238E27FC236}">
                <a16:creationId xmlns:a16="http://schemas.microsoft.com/office/drawing/2014/main" id="{F4549E9D-2F64-4A07-992F-C509B8E0EDCC}"/>
              </a:ext>
            </a:extLst>
          </p:cNvPr>
          <p:cNvSpPr>
            <a:spLocks noGrp="1"/>
          </p:cNvSpPr>
          <p:nvPr/>
        </p:nvSpPr>
        <p:spPr>
          <a:xfrm>
            <a:off x="8991600" y="3276600"/>
            <a:ext cx="819150" cy="819150"/>
          </a:xfrm>
          <a:prstGeom prst="rect">
            <a:avLst/>
          </a:prstGeom>
          <a:solidFill>
            <a:srgbClr val="111418"/>
          </a:solidFill>
          <a:ln w="0">
            <a:solidFill>
              <a:srgbClr val="000000">
                <a:alpha val="0"/>
              </a:srgbClr>
            </a:solidFill>
            <a:prstDash val="solid"/>
          </a:ln>
        </p:spPr>
      </p:sp>
      <p:pic>
        <p:nvPicPr>
          <p:cNvPr id="24" name="Graphic 23"/>
          <p:cNvPicPr>
            <a:picLocks noChangeAspect="1"/>
          </p:cNvPicPr>
          <p:nvPr/>
        </p:nvPicPr>
        <p:blipFill>
          <a:blip r:embed="rId10">
            <a:extLst>
              <a:ext uri="{96DAC541-7B7A-43D3-8B79-37D633B846F1}">
                <asvg:svgBlip xmlns:asvg="http://schemas.microsoft.com/office/drawing/2016/SVG/main" r:embed="rId11"/>
              </a:ext>
            </a:extLst>
          </a:blip>
          <a:stretch/>
        </p:blipFill>
        <p:spPr>
          <a:xfrm>
            <a:off x="9229725" y="3505200"/>
            <a:ext cx="342900" cy="342900"/>
          </a:xfrm>
          <a:prstGeom prst="rect">
            <a:avLst/>
          </a:prstGeom>
        </p:spPr>
      </p:pic>
      <p:sp>
        <p:nvSpPr>
          <p:cNvPr id="25" name="Rectangle 24">
            <a:extLst>
              <a:ext uri="{FF2B5EF4-FFF2-40B4-BE49-F238E27FC236}">
                <a16:creationId xmlns:a16="http://schemas.microsoft.com/office/drawing/2014/main" id="{2434E5A1-3177-4812-BED0-C81AB48A4D1E}"/>
              </a:ext>
            </a:extLst>
          </p:cNvPr>
          <p:cNvSpPr>
            <a:spLocks noGrp="1"/>
          </p:cNvSpPr>
          <p:nvPr/>
        </p:nvSpPr>
        <p:spPr>
          <a:xfrm>
            <a:off x="8820150" y="4343400"/>
            <a:ext cx="11620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1">
                <a:solidFill>
                  <a:srgbClr val="111418"/>
                </a:solidFill>
                <a:latin typeface="Aptos"/>
                <a:ea typeface="Aptos"/>
                <a:cs typeface="Aptos"/>
              </a:defRPr>
            </a:pPr>
            <a:r>
              <a:rPr sz="1200" b="1">
                <a:solidFill>
                  <a:srgbClr val="111418"/>
                </a:solidFill>
                <a:latin typeface="Aptos"/>
                <a:ea typeface="Aptos"/>
                <a:cs typeface="Aptos"/>
              </a:rPr>
              <a:t>Rapporter</a:t>
            </a:r>
          </a:p>
        </p:txBody>
      </p:sp>
      <p:sp>
        <p:nvSpPr>
          <p:cNvPr id="26" name="Rectangle 25">
            <a:extLst>
              <a:ext uri="{FF2B5EF4-FFF2-40B4-BE49-F238E27FC236}">
                <a16:creationId xmlns:a16="http://schemas.microsoft.com/office/drawing/2014/main" id="{46BEA383-7996-45C7-963A-F19A85452F17}"/>
              </a:ext>
            </a:extLst>
          </p:cNvPr>
          <p:cNvSpPr>
            <a:spLocks noGrp="1"/>
          </p:cNvSpPr>
          <p:nvPr/>
        </p:nvSpPr>
        <p:spPr>
          <a:xfrm>
            <a:off x="8820150" y="4610100"/>
            <a:ext cx="1143000" cy="4762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lnSpc>
                <a:spcPct val="104000"/>
              </a:lnSpc>
              <a:buNone/>
              <a:defRPr sz="915" b="0">
                <a:solidFill>
                  <a:srgbClr val="2E3338"/>
                </a:solidFill>
                <a:latin typeface="Aptos"/>
                <a:ea typeface="Aptos"/>
                <a:cs typeface="Aptos"/>
              </a:defRPr>
            </a:pPr>
            <a:r>
              <a:rPr sz="915" b="0">
                <a:solidFill>
                  <a:srgbClr val="2E3338"/>
                </a:solidFill>
                <a:latin typeface="Aptos"/>
                <a:ea typeface="Aptos"/>
                <a:cs typeface="Aptos"/>
              </a:rPr>
              <a:t>Notes, photos utiles, points récurrents</a:t>
            </a:r>
          </a:p>
        </p:txBody>
      </p:sp>
      <p:sp>
        <p:nvSpPr>
          <p:cNvPr id="27" name="Rectangle 26">
            <a:extLst>
              <a:ext uri="{FF2B5EF4-FFF2-40B4-BE49-F238E27FC236}">
                <a16:creationId xmlns:a16="http://schemas.microsoft.com/office/drawing/2014/main" id="{077403B4-FCB9-441F-B54A-790E2883DB2A}"/>
              </a:ext>
            </a:extLst>
          </p:cNvPr>
          <p:cNvSpPr>
            <a:spLocks noGrp="1"/>
          </p:cNvSpPr>
          <p:nvPr/>
        </p:nvSpPr>
        <p:spPr>
          <a:xfrm>
            <a:off x="9848850" y="3676650"/>
            <a:ext cx="400050" cy="19050"/>
          </a:xfrm>
          <a:prstGeom prst="rect">
            <a:avLst/>
          </a:prstGeom>
          <a:solidFill>
            <a:srgbClr val="D8D1C7"/>
          </a:solidFill>
          <a:ln w="0">
            <a:solidFill>
              <a:srgbClr val="000000">
                <a:alpha val="0"/>
              </a:srgbClr>
            </a:solidFill>
            <a:prstDash val="solid"/>
          </a:ln>
        </p:spPr>
      </p:sp>
      <p:sp>
        <p:nvSpPr>
          <p:cNvPr id="28" name="Rectangle 27">
            <a:extLst>
              <a:ext uri="{FF2B5EF4-FFF2-40B4-BE49-F238E27FC236}">
                <a16:creationId xmlns:a16="http://schemas.microsoft.com/office/drawing/2014/main" id="{6DDB6DA6-E226-44F9-953C-EBBBE53FA910}"/>
              </a:ext>
            </a:extLst>
          </p:cNvPr>
          <p:cNvSpPr>
            <a:spLocks noGrp="1"/>
          </p:cNvSpPr>
          <p:nvPr/>
        </p:nvSpPr>
        <p:spPr>
          <a:xfrm>
            <a:off x="10248900" y="3276600"/>
            <a:ext cx="819150" cy="819150"/>
          </a:xfrm>
          <a:prstGeom prst="rect">
            <a:avLst/>
          </a:prstGeom>
          <a:solidFill>
            <a:srgbClr val="F58220"/>
          </a:solidFill>
          <a:ln w="0">
            <a:solidFill>
              <a:srgbClr val="000000">
                <a:alpha val="0"/>
              </a:srgbClr>
            </a:solidFill>
            <a:prstDash val="solid"/>
          </a:ln>
        </p:spPr>
      </p:sp>
      <p:pic>
        <p:nvPicPr>
          <p:cNvPr id="29" name="Graphic 28"/>
          <p:cNvPicPr>
            <a:picLocks noChangeAspect="1"/>
          </p:cNvPicPr>
          <p:nvPr/>
        </p:nvPicPr>
        <p:blipFill>
          <a:blip r:embed="rId12">
            <a:extLst>
              <a:ext uri="{96DAC541-7B7A-43D3-8B79-37D633B846F1}">
                <asvg:svgBlip xmlns:asvg="http://schemas.microsoft.com/office/drawing/2016/SVG/main" r:embed="rId13"/>
              </a:ext>
            </a:extLst>
          </a:blip>
          <a:stretch/>
        </p:blipFill>
        <p:spPr>
          <a:xfrm>
            <a:off x="10487025" y="3505200"/>
            <a:ext cx="342900" cy="342900"/>
          </a:xfrm>
          <a:prstGeom prst="rect">
            <a:avLst/>
          </a:prstGeom>
        </p:spPr>
      </p:pic>
      <p:sp>
        <p:nvSpPr>
          <p:cNvPr id="30" name="Rectangle 29">
            <a:extLst>
              <a:ext uri="{FF2B5EF4-FFF2-40B4-BE49-F238E27FC236}">
                <a16:creationId xmlns:a16="http://schemas.microsoft.com/office/drawing/2014/main" id="{53303A6E-F7A1-4E3E-B786-A2CCEE79979E}"/>
              </a:ext>
            </a:extLst>
          </p:cNvPr>
          <p:cNvSpPr>
            <a:spLocks noGrp="1"/>
          </p:cNvSpPr>
          <p:nvPr/>
        </p:nvSpPr>
        <p:spPr>
          <a:xfrm>
            <a:off x="10077450" y="4343400"/>
            <a:ext cx="1162050" cy="190500"/>
          </a:xfrm>
          <a:prstGeom prst="rect">
            <a:avLst/>
          </a:prstGeom>
          <a:solidFill>
            <a:srgbClr val="000000">
              <a:alpha val="0"/>
            </a:srgbClr>
          </a:solidFill>
          <a:ln w="0">
            <a:solidFill>
              <a:srgbClr val="000000">
                <a:alpha val="0"/>
              </a:srgbClr>
            </a:solidFill>
            <a:prstDash val="solid"/>
          </a:ln>
        </p:spPr>
        <p:txBody>
          <a:bodyPr lIns="0" tIns="0" rIns="0" bIns="0" anchor="t"/>
          <a:lstStyle/>
          <a:p>
            <a:pPr algn="ctr">
              <a:defRPr sz="1200" b="1">
                <a:solidFill>
                  <a:srgbClr val="111418"/>
                </a:solidFill>
                <a:latin typeface="Aptos"/>
                <a:ea typeface="Aptos"/>
                <a:cs typeface="Aptos"/>
              </a:defRPr>
            </a:pPr>
            <a:r>
              <a:rPr sz="1200" b="1">
                <a:solidFill>
                  <a:srgbClr val="111418"/>
                </a:solidFill>
                <a:latin typeface="Aptos"/>
                <a:ea typeface="Aptos"/>
                <a:cs typeface="Aptos"/>
              </a:rPr>
              <a:t>Escalader</a:t>
            </a:r>
          </a:p>
        </p:txBody>
      </p:sp>
      <p:sp>
        <p:nvSpPr>
          <p:cNvPr id="31" name="Rectangle 30">
            <a:extLst>
              <a:ext uri="{FF2B5EF4-FFF2-40B4-BE49-F238E27FC236}">
                <a16:creationId xmlns:a16="http://schemas.microsoft.com/office/drawing/2014/main" id="{07037034-BDF0-4318-8874-CF986379BC88}"/>
              </a:ext>
            </a:extLst>
          </p:cNvPr>
          <p:cNvSpPr>
            <a:spLocks noGrp="1"/>
          </p:cNvSpPr>
          <p:nvPr/>
        </p:nvSpPr>
        <p:spPr>
          <a:xfrm>
            <a:off x="10077450" y="4610100"/>
            <a:ext cx="1143000" cy="476250"/>
          </a:xfrm>
          <a:prstGeom prst="rect">
            <a:avLst/>
          </a:prstGeom>
          <a:solidFill>
            <a:srgbClr val="000000">
              <a:alpha val="0"/>
            </a:srgbClr>
          </a:solidFill>
          <a:ln w="0">
            <a:solidFill>
              <a:srgbClr val="000000">
                <a:alpha val="0"/>
              </a:srgbClr>
            </a:solidFill>
            <a:prstDash val="solid"/>
          </a:ln>
        </p:spPr>
        <p:txBody>
          <a:bodyPr lIns="0" tIns="0" rIns="0" bIns="0" anchor="t"/>
          <a:lstStyle/>
          <a:p>
            <a:pPr algn="ctr">
              <a:lnSpc>
                <a:spcPct val="104000"/>
              </a:lnSpc>
              <a:buNone/>
              <a:defRPr sz="915" b="0">
                <a:solidFill>
                  <a:srgbClr val="2E3338"/>
                </a:solidFill>
                <a:latin typeface="Aptos"/>
                <a:ea typeface="Aptos"/>
                <a:cs typeface="Aptos"/>
              </a:defRPr>
            </a:pPr>
            <a:r>
              <a:rPr sz="915" b="0">
                <a:solidFill>
                  <a:srgbClr val="2E3338"/>
                </a:solidFill>
                <a:latin typeface="Aptos"/>
                <a:ea typeface="Aptos"/>
                <a:cs typeface="Aptos"/>
              </a:rPr>
              <a:t>Hors portée: réparation, sécurité, plomberie</a:t>
            </a:r>
          </a:p>
        </p:txBody>
      </p:sp>
      <p:sp>
        <p:nvSpPr>
          <p:cNvPr id="32" name="Rectangle 31">
            <a:extLst>
              <a:ext uri="{FF2B5EF4-FFF2-40B4-BE49-F238E27FC236}">
                <a16:creationId xmlns:a16="http://schemas.microsoft.com/office/drawing/2014/main" id="{CE6B470B-BCEF-43D7-B854-B277FACF8F4E}"/>
              </a:ext>
            </a:extLst>
          </p:cNvPr>
          <p:cNvSpPr>
            <a:spLocks noGrp="1"/>
          </p:cNvSpPr>
          <p:nvPr/>
        </p:nvSpPr>
        <p:spPr>
          <a:xfrm>
            <a:off x="5219700" y="5562600"/>
            <a:ext cx="5791200" cy="9525"/>
          </a:xfrm>
          <a:prstGeom prst="rect">
            <a:avLst/>
          </a:prstGeom>
          <a:solidFill>
            <a:srgbClr val="D8D1C7"/>
          </a:solidFill>
          <a:ln w="0">
            <a:solidFill>
              <a:srgbClr val="000000">
                <a:alpha val="0"/>
              </a:srgbClr>
            </a:solidFill>
            <a:prstDash val="solid"/>
          </a:ln>
        </p:spPr>
      </p:sp>
      <p:sp>
        <p:nvSpPr>
          <p:cNvPr id="33" name="Rectangle 32">
            <a:extLst>
              <a:ext uri="{FF2B5EF4-FFF2-40B4-BE49-F238E27FC236}">
                <a16:creationId xmlns:a16="http://schemas.microsoft.com/office/drawing/2014/main" id="{17FED4A7-F9F9-4185-A28B-5A5CDF7FE977}"/>
              </a:ext>
            </a:extLst>
          </p:cNvPr>
          <p:cNvSpPr>
            <a:spLocks noGrp="1"/>
          </p:cNvSpPr>
          <p:nvPr/>
        </p:nvSpPr>
        <p:spPr>
          <a:xfrm>
            <a:off x="5219700" y="5753100"/>
            <a:ext cx="5715000" cy="36195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163" b="0">
                <a:solidFill>
                  <a:srgbClr val="2E3338"/>
                </a:solidFill>
                <a:latin typeface="Aptos"/>
                <a:ea typeface="Aptos"/>
                <a:cs typeface="Aptos"/>
              </a:defRPr>
            </a:pPr>
            <a:r>
              <a:rPr sz="1163" b="0">
                <a:solidFill>
                  <a:srgbClr val="2E3338"/>
                </a:solidFill>
                <a:latin typeface="Aptos"/>
                <a:ea typeface="Aptos"/>
                <a:cs typeface="Aptos"/>
              </a:rPr>
              <a:t>Important: la conciergerie ne remplace pas les corps de métier. Elle observe, facilite et remonte clairement ce qui doit être décidé par la gestion.</a:t>
            </a:r>
          </a:p>
        </p:txBody>
      </p:sp>
      <p:sp>
        <p:nvSpPr>
          <p:cNvPr id="34" name="Rectangle 33">
            <a:extLst>
              <a:ext uri="{FF2B5EF4-FFF2-40B4-BE49-F238E27FC236}">
                <a16:creationId xmlns:a16="http://schemas.microsoft.com/office/drawing/2014/main" id="{C6041331-2773-4B75-A5CA-AEAAF6A9E780}"/>
              </a:ext>
            </a:extLst>
          </p:cNvPr>
          <p:cNvSpPr>
            <a:spLocks noGrp="1"/>
          </p:cNvSpPr>
          <p:nvPr/>
        </p:nvSpPr>
        <p:spPr>
          <a:xfrm>
            <a:off x="609600" y="6419850"/>
            <a:ext cx="9334500" cy="9525"/>
          </a:xfrm>
          <a:prstGeom prst="rect">
            <a:avLst/>
          </a:prstGeom>
          <a:solidFill>
            <a:srgbClr val="D8D1C7"/>
          </a:solidFill>
          <a:ln w="0">
            <a:solidFill>
              <a:srgbClr val="000000">
                <a:alpha val="0"/>
              </a:srgbClr>
            </a:solidFill>
            <a:prstDash val="solid"/>
          </a:ln>
        </p:spPr>
      </p:sp>
      <p:sp>
        <p:nvSpPr>
          <p:cNvPr id="35" name="Rectangle 34">
            <a:extLst>
              <a:ext uri="{FF2B5EF4-FFF2-40B4-BE49-F238E27FC236}">
                <a16:creationId xmlns:a16="http://schemas.microsoft.com/office/drawing/2014/main" id="{DCAFC821-1C72-4313-A252-8741B9D3675F}"/>
              </a:ext>
            </a:extLst>
          </p:cNvPr>
          <p:cNvSpPr>
            <a:spLocks noGrp="1"/>
          </p:cNvSpPr>
          <p:nvPr/>
        </p:nvSpPr>
        <p:spPr>
          <a:xfrm>
            <a:off x="609600" y="6524625"/>
            <a:ext cx="6858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6E7478"/>
                </a:solidFill>
                <a:latin typeface="Aptos"/>
                <a:ea typeface="Aptos"/>
                <a:cs typeface="Aptos"/>
              </a:defRPr>
            </a:pPr>
            <a:r>
              <a:rPr sz="713" b="0">
                <a:solidFill>
                  <a:srgbClr val="6E7478"/>
                </a:solidFill>
                <a:latin typeface="Aptos"/>
                <a:ea typeface="Aptos"/>
                <a:cs typeface="Aptos"/>
              </a:rPr>
              <a:t>Nickel &amp; Krome | Services aux gestionnaires et syndicats de copropriété</a:t>
            </a:r>
          </a:p>
        </p:txBody>
      </p:sp>
      <p:sp>
        <p:nvSpPr>
          <p:cNvPr id="36" name="Rectangle 35">
            <a:extLst>
              <a:ext uri="{FF2B5EF4-FFF2-40B4-BE49-F238E27FC236}">
                <a16:creationId xmlns:a16="http://schemas.microsoft.com/office/drawing/2014/main" id="{59842245-2DD8-496E-B092-64DBE0E40403}"/>
              </a:ext>
            </a:extLst>
          </p:cNvPr>
          <p:cNvSpPr>
            <a:spLocks noGrp="1"/>
          </p:cNvSpPr>
          <p:nvPr/>
        </p:nvSpPr>
        <p:spPr>
          <a:xfrm>
            <a:off x="11239500" y="6496050"/>
            <a:ext cx="381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88" b="1">
                <a:solidFill>
                  <a:srgbClr val="6E7478"/>
                </a:solidFill>
                <a:latin typeface="Aptos"/>
                <a:ea typeface="Aptos"/>
                <a:cs typeface="Aptos"/>
              </a:defRPr>
            </a:pPr>
            <a:r>
              <a:rPr sz="788" b="1">
                <a:solidFill>
                  <a:srgbClr val="6E7478"/>
                </a:solidFill>
                <a:latin typeface="Aptos"/>
                <a:ea typeface="Aptos"/>
                <a:cs typeface="Aptos"/>
              </a:rPr>
              <a:t>08</a:t>
            </a:r>
          </a:p>
        </p:txBody>
      </p:sp>
    </p:spTree>
    <p:extLst>
      <p:ext uri="{BB962C8B-B14F-4D97-AF65-F5344CB8AC3E}">
        <p14:creationId xmlns:p14="http://schemas.microsoft.com/office/powerpoint/2010/main" val="199024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1C09D8-F331-42FD-87E6-0AE02C22F04D}"/>
              </a:ext>
            </a:extLst>
          </p:cNvPr>
          <p:cNvSpPr>
            <a:spLocks noGrp="1"/>
          </p:cNvSpPr>
          <p:nvPr/>
        </p:nvSpPr>
        <p:spPr>
          <a:xfrm>
            <a:off x="0" y="0"/>
            <a:ext cx="12192000" cy="6858000"/>
          </a:xfrm>
          <a:prstGeom prst="rect">
            <a:avLst/>
          </a:prstGeom>
          <a:solidFill>
            <a:srgbClr val="E6EEF0"/>
          </a:solidFill>
          <a:ln w="0">
            <a:solidFill>
              <a:srgbClr val="000000">
                <a:alpha val="0"/>
              </a:srgbClr>
            </a:solidFill>
            <a:prstDash val="solid"/>
          </a:ln>
        </p:spPr>
      </p:sp>
      <p:pic>
        <p:nvPicPr>
          <p:cNvPr id="2" name="Picture 1"/>
          <p:cNvPicPr>
            <a:picLocks noChangeAspect="1"/>
          </p:cNvPicPr>
          <p:nvPr/>
        </p:nvPicPr>
        <p:blipFill>
          <a:blip r:embed="rId3"/>
          <a:srcRect l="25625" r="25625"/>
          <a:stretch>
            <a:fillRect/>
          </a:stretch>
        </p:blipFill>
        <p:spPr>
          <a:xfrm>
            <a:off x="7734300" y="0"/>
            <a:ext cx="4457700" cy="6858000"/>
          </a:xfrm>
          <a:prstGeom prst="rect">
            <a:avLst/>
          </a:prstGeom>
        </p:spPr>
      </p:pic>
      <p:sp>
        <p:nvSpPr>
          <p:cNvPr id="3" name="Rectangle 2">
            <a:extLst>
              <a:ext uri="{FF2B5EF4-FFF2-40B4-BE49-F238E27FC236}">
                <a16:creationId xmlns:a16="http://schemas.microsoft.com/office/drawing/2014/main" id="{5B61638B-A908-405F-8F65-7D8D2F169479}"/>
              </a:ext>
            </a:extLst>
          </p:cNvPr>
          <p:cNvSpPr>
            <a:spLocks noGrp="1"/>
          </p:cNvSpPr>
          <p:nvPr/>
        </p:nvSpPr>
        <p:spPr>
          <a:xfrm>
            <a:off x="7734300" y="0"/>
            <a:ext cx="4457700" cy="6858000"/>
          </a:xfrm>
          <a:prstGeom prst="rect">
            <a:avLst/>
          </a:prstGeom>
          <a:solidFill>
            <a:srgbClr val="263B45">
              <a:alpha val="50196"/>
            </a:srgbClr>
          </a:solidFill>
          <a:ln w="0">
            <a:solidFill>
              <a:srgbClr val="000000">
                <a:alpha val="0"/>
              </a:srgbClr>
            </a:solidFill>
            <a:prstDash val="solid"/>
          </a:ln>
        </p:spPr>
      </p:sp>
      <p:sp>
        <p:nvSpPr>
          <p:cNvPr id="4" name="kicker-winter-marker">
            <a:extLst>
              <a:ext uri="{FF2B5EF4-FFF2-40B4-BE49-F238E27FC236}">
                <a16:creationId xmlns:a16="http://schemas.microsoft.com/office/drawing/2014/main" id="{3342F9F7-876A-4B71-8C0C-C672E6F067B6}"/>
              </a:ext>
            </a:extLst>
          </p:cNvPr>
          <p:cNvSpPr>
            <a:spLocks noGrp="1"/>
          </p:cNvSpPr>
          <p:nvPr/>
        </p:nvSpPr>
        <p:spPr>
          <a:xfrm>
            <a:off x="609600" y="581025"/>
            <a:ext cx="266700" cy="28575"/>
          </a:xfrm>
          <a:prstGeom prst="rect">
            <a:avLst/>
          </a:prstGeom>
          <a:solidFill>
            <a:srgbClr val="F58220"/>
          </a:solidFill>
          <a:ln w="0">
            <a:solidFill>
              <a:srgbClr val="000000">
                <a:alpha val="0"/>
              </a:srgbClr>
            </a:solidFill>
            <a:prstDash val="solid"/>
          </a:ln>
        </p:spPr>
      </p:sp>
      <p:sp>
        <p:nvSpPr>
          <p:cNvPr id="5" name="kicker-winter-label">
            <a:extLst>
              <a:ext uri="{FF2B5EF4-FFF2-40B4-BE49-F238E27FC236}">
                <a16:creationId xmlns:a16="http://schemas.microsoft.com/office/drawing/2014/main" id="{34228D72-2D9B-4E9F-A93A-A691293E461B}"/>
              </a:ext>
            </a:extLst>
          </p:cNvPr>
          <p:cNvSpPr>
            <a:spLocks noGrp="1"/>
          </p:cNvSpPr>
          <p:nvPr/>
        </p:nvSpPr>
        <p:spPr>
          <a:xfrm>
            <a:off x="1009650" y="514350"/>
            <a:ext cx="3429000" cy="171450"/>
          </a:xfrm>
          <a:prstGeom prst="rect">
            <a:avLst/>
          </a:prstGeom>
          <a:solidFill>
            <a:srgbClr val="000000">
              <a:alpha val="0"/>
            </a:srgbClr>
          </a:solidFill>
          <a:ln w="0">
            <a:solidFill>
              <a:srgbClr val="000000">
                <a:alpha val="0"/>
              </a:srgbClr>
            </a:solidFill>
            <a:prstDash val="solid"/>
          </a:ln>
        </p:spPr>
        <p:txBody>
          <a:bodyPr lIns="0" tIns="0" rIns="0" bIns="0" anchor="ctr"/>
          <a:lstStyle/>
          <a:p>
            <a:pPr algn="l">
              <a:defRPr sz="900" b="1">
                <a:solidFill>
                  <a:srgbClr val="263B45"/>
                </a:solidFill>
                <a:latin typeface="Aptos"/>
                <a:ea typeface="Aptos"/>
                <a:cs typeface="Aptos"/>
              </a:defRPr>
            </a:pPr>
            <a:r>
              <a:rPr sz="900" b="1">
                <a:solidFill>
                  <a:srgbClr val="263B45"/>
                </a:solidFill>
                <a:latin typeface="Aptos"/>
                <a:ea typeface="Aptos"/>
                <a:cs typeface="Aptos"/>
              </a:rPr>
              <a:t>HIVER ET ACCÈS EXTÉRIEURS</a:t>
            </a:r>
          </a:p>
        </p:txBody>
      </p:sp>
      <p:sp>
        <p:nvSpPr>
          <p:cNvPr id="6" name="Rectangle 5">
            <a:extLst>
              <a:ext uri="{FF2B5EF4-FFF2-40B4-BE49-F238E27FC236}">
                <a16:creationId xmlns:a16="http://schemas.microsoft.com/office/drawing/2014/main" id="{C42CF32E-9303-4A41-B855-3631A13DBEC7}"/>
              </a:ext>
            </a:extLst>
          </p:cNvPr>
          <p:cNvSpPr>
            <a:spLocks noGrp="1"/>
          </p:cNvSpPr>
          <p:nvPr/>
        </p:nvSpPr>
        <p:spPr>
          <a:xfrm>
            <a:off x="609600" y="876300"/>
            <a:ext cx="6858000" cy="9906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92000"/>
              </a:lnSpc>
              <a:buNone/>
              <a:defRPr sz="3150" b="1">
                <a:solidFill>
                  <a:srgbClr val="263B45"/>
                </a:solidFill>
                <a:latin typeface="Aptos Display"/>
                <a:ea typeface="Aptos Display"/>
                <a:cs typeface="Aptos Display"/>
              </a:defRPr>
            </a:pPr>
            <a:r>
              <a:rPr sz="3150" b="1">
                <a:solidFill>
                  <a:srgbClr val="263B45"/>
                </a:solidFill>
                <a:latin typeface="Aptos Display"/>
                <a:ea typeface="Aptos Display"/>
                <a:cs typeface="Aptos Display"/>
              </a:rPr>
              <a:t>L'hiver doit être intégré au mandat, pas géré en urgence.</a:t>
            </a:r>
          </a:p>
        </p:txBody>
      </p:sp>
      <p:sp>
        <p:nvSpPr>
          <p:cNvPr id="7" name="Rectangle 6">
            <a:extLst>
              <a:ext uri="{FF2B5EF4-FFF2-40B4-BE49-F238E27FC236}">
                <a16:creationId xmlns:a16="http://schemas.microsoft.com/office/drawing/2014/main" id="{F2F6E116-C09C-48B4-872D-AFB8AD02E5DC}"/>
              </a:ext>
            </a:extLst>
          </p:cNvPr>
          <p:cNvSpPr>
            <a:spLocks noGrp="1"/>
          </p:cNvSpPr>
          <p:nvPr/>
        </p:nvSpPr>
        <p:spPr>
          <a:xfrm>
            <a:off x="628650" y="2000250"/>
            <a:ext cx="5810250" cy="571500"/>
          </a:xfrm>
          <a:prstGeom prst="rect">
            <a:avLst/>
          </a:prstGeom>
          <a:solidFill>
            <a:srgbClr val="000000">
              <a:alpha val="0"/>
            </a:srgbClr>
          </a:solidFill>
          <a:ln w="0">
            <a:solidFill>
              <a:srgbClr val="000000">
                <a:alpha val="0"/>
              </a:srgbClr>
            </a:solidFill>
            <a:prstDash val="solid"/>
          </a:ln>
        </p:spPr>
        <p:txBody>
          <a:bodyPr lIns="0" tIns="0" rIns="0" bIns="0" anchor="t"/>
          <a:lstStyle/>
          <a:p>
            <a:pPr algn="l">
              <a:lnSpc>
                <a:spcPct val="105000"/>
              </a:lnSpc>
              <a:buNone/>
              <a:defRPr sz="1350" b="0">
                <a:solidFill>
                  <a:srgbClr val="2E3338"/>
                </a:solidFill>
                <a:latin typeface="Aptos"/>
                <a:ea typeface="Aptos"/>
                <a:cs typeface="Aptos"/>
              </a:defRPr>
            </a:pPr>
            <a:r>
              <a:rPr sz="1350" b="0">
                <a:solidFill>
                  <a:srgbClr val="2E3338"/>
                </a:solidFill>
                <a:latin typeface="Aptos"/>
                <a:ea typeface="Aptos"/>
                <a:cs typeface="Aptos"/>
              </a:rPr>
              <a:t>Les entrées, trottoirs adjacents, rampes et points d'accès deviennent des zones de risque et de plaintes dès que la neige, le sel ou la slush s'accumulent.</a:t>
            </a:r>
          </a:p>
        </p:txBody>
      </p:sp>
      <p:sp>
        <p:nvSpPr>
          <p:cNvPr id="8" name="Rectangle 7">
            <a:extLst>
              <a:ext uri="{FF2B5EF4-FFF2-40B4-BE49-F238E27FC236}">
                <a16:creationId xmlns:a16="http://schemas.microsoft.com/office/drawing/2014/main" id="{CFEC691B-17FF-4CC8-BD9C-52FCDF073906}"/>
              </a:ext>
            </a:extLst>
          </p:cNvPr>
          <p:cNvSpPr>
            <a:spLocks noGrp="1"/>
          </p:cNvSpPr>
          <p:nvPr/>
        </p:nvSpPr>
        <p:spPr>
          <a:xfrm>
            <a:off x="685800" y="3105150"/>
            <a:ext cx="6134100" cy="514350"/>
          </a:xfrm>
          <a:prstGeom prst="rect">
            <a:avLst/>
          </a:prstGeom>
          <a:solidFill>
            <a:srgbClr val="FFFFFF"/>
          </a:solidFill>
          <a:ln w="9525">
            <a:solidFill>
              <a:srgbClr val="CAD5D9"/>
            </a:solidFill>
            <a:prstDash val="solid"/>
          </a:ln>
        </p:spPr>
      </p:sp>
      <p:pic>
        <p:nvPicPr>
          <p:cNvPr id="9" name="Graphic 8"/>
          <p:cNvPicPr>
            <a:picLocks noChangeAspect="1"/>
          </p:cNvPicPr>
          <p:nvPr/>
        </p:nvPicPr>
        <p:blipFill>
          <a:blip r:embed="rId4">
            <a:extLst>
              <a:ext uri="{96DAC541-7B7A-43D3-8B79-37D633B846F1}">
                <asvg:svgBlip xmlns:asvg="http://schemas.microsoft.com/office/drawing/2016/SVG/main" r:embed="rId5"/>
              </a:ext>
            </a:extLst>
          </a:blip>
          <a:stretch/>
        </p:blipFill>
        <p:spPr>
          <a:xfrm>
            <a:off x="876300" y="3228975"/>
            <a:ext cx="266700" cy="266700"/>
          </a:xfrm>
          <a:prstGeom prst="rect">
            <a:avLst/>
          </a:prstGeom>
        </p:spPr>
      </p:pic>
      <p:sp>
        <p:nvSpPr>
          <p:cNvPr id="10" name="Rectangle 9">
            <a:extLst>
              <a:ext uri="{FF2B5EF4-FFF2-40B4-BE49-F238E27FC236}">
                <a16:creationId xmlns:a16="http://schemas.microsoft.com/office/drawing/2014/main" id="{F4D482C9-2AF7-400B-A7CB-FBEBE1DA5D0F}"/>
              </a:ext>
            </a:extLst>
          </p:cNvPr>
          <p:cNvSpPr>
            <a:spLocks noGrp="1"/>
          </p:cNvSpPr>
          <p:nvPr/>
        </p:nvSpPr>
        <p:spPr>
          <a:xfrm>
            <a:off x="1352550" y="3219450"/>
            <a:ext cx="16002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263B45"/>
                </a:solidFill>
                <a:latin typeface="Aptos"/>
                <a:ea typeface="Aptos"/>
                <a:cs typeface="Aptos"/>
              </a:defRPr>
            </a:pPr>
            <a:r>
              <a:rPr sz="1275" b="1">
                <a:solidFill>
                  <a:srgbClr val="263B45"/>
                </a:solidFill>
                <a:latin typeface="Aptos"/>
                <a:ea typeface="Aptos"/>
                <a:cs typeface="Aptos"/>
              </a:rPr>
              <a:t>Déclenchement</a:t>
            </a:r>
          </a:p>
        </p:txBody>
      </p:sp>
      <p:sp>
        <p:nvSpPr>
          <p:cNvPr id="11" name="Rectangle 10">
            <a:extLst>
              <a:ext uri="{FF2B5EF4-FFF2-40B4-BE49-F238E27FC236}">
                <a16:creationId xmlns:a16="http://schemas.microsoft.com/office/drawing/2014/main" id="{7DB1408A-1F5F-4399-A94B-2C190C7C491E}"/>
              </a:ext>
            </a:extLst>
          </p:cNvPr>
          <p:cNvSpPr>
            <a:spLocks noGrp="1"/>
          </p:cNvSpPr>
          <p:nvPr/>
        </p:nvSpPr>
        <p:spPr>
          <a:xfrm>
            <a:off x="2971800" y="3228975"/>
            <a:ext cx="36004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63" b="0">
                <a:solidFill>
                  <a:srgbClr val="2E3338"/>
                </a:solidFill>
                <a:latin typeface="Aptos"/>
                <a:ea typeface="Aptos"/>
                <a:cs typeface="Aptos"/>
              </a:defRPr>
            </a:pPr>
            <a:r>
              <a:rPr sz="1163" b="0">
                <a:solidFill>
                  <a:srgbClr val="2E3338"/>
                </a:solidFill>
                <a:latin typeface="Aptos"/>
                <a:ea typeface="Aptos"/>
                <a:cs typeface="Aptos"/>
              </a:rPr>
              <a:t>Interventions selon précipitation et priorités d'accès.</a:t>
            </a:r>
          </a:p>
        </p:txBody>
      </p:sp>
      <p:sp>
        <p:nvSpPr>
          <p:cNvPr id="12" name="Rectangle 11">
            <a:extLst>
              <a:ext uri="{FF2B5EF4-FFF2-40B4-BE49-F238E27FC236}">
                <a16:creationId xmlns:a16="http://schemas.microsoft.com/office/drawing/2014/main" id="{10DB9D76-64DC-4D16-BADA-2DBC96F9FC1A}"/>
              </a:ext>
            </a:extLst>
          </p:cNvPr>
          <p:cNvSpPr>
            <a:spLocks noGrp="1"/>
          </p:cNvSpPr>
          <p:nvPr/>
        </p:nvSpPr>
        <p:spPr>
          <a:xfrm>
            <a:off x="685800" y="3810000"/>
            <a:ext cx="6134100" cy="514350"/>
          </a:xfrm>
          <a:prstGeom prst="rect">
            <a:avLst/>
          </a:prstGeom>
          <a:solidFill>
            <a:srgbClr val="FFFFFF"/>
          </a:solidFill>
          <a:ln w="9525">
            <a:solidFill>
              <a:srgbClr val="CAD5D9"/>
            </a:solidFill>
            <a:prstDash val="solid"/>
          </a:ln>
        </p:spPr>
      </p:sp>
      <p:pic>
        <p:nvPicPr>
          <p:cNvPr id="13" name="Graphic 12"/>
          <p:cNvPicPr>
            <a:picLocks noChangeAspect="1"/>
          </p:cNvPicPr>
          <p:nvPr/>
        </p:nvPicPr>
        <p:blipFill>
          <a:blip r:embed="rId6">
            <a:extLst>
              <a:ext uri="{96DAC541-7B7A-43D3-8B79-37D633B846F1}">
                <asvg:svgBlip xmlns:asvg="http://schemas.microsoft.com/office/drawing/2016/SVG/main" r:embed="rId7"/>
              </a:ext>
            </a:extLst>
          </a:blip>
          <a:stretch/>
        </p:blipFill>
        <p:spPr>
          <a:xfrm>
            <a:off x="876300" y="3933825"/>
            <a:ext cx="266700" cy="266700"/>
          </a:xfrm>
          <a:prstGeom prst="rect">
            <a:avLst/>
          </a:prstGeom>
        </p:spPr>
      </p:pic>
      <p:sp>
        <p:nvSpPr>
          <p:cNvPr id="14" name="Rectangle 13">
            <a:extLst>
              <a:ext uri="{FF2B5EF4-FFF2-40B4-BE49-F238E27FC236}">
                <a16:creationId xmlns:a16="http://schemas.microsoft.com/office/drawing/2014/main" id="{73D940DA-3CBA-43D2-96DA-17AF0F68EB57}"/>
              </a:ext>
            </a:extLst>
          </p:cNvPr>
          <p:cNvSpPr>
            <a:spLocks noGrp="1"/>
          </p:cNvSpPr>
          <p:nvPr/>
        </p:nvSpPr>
        <p:spPr>
          <a:xfrm>
            <a:off x="1352550" y="3924300"/>
            <a:ext cx="16002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263B45"/>
                </a:solidFill>
                <a:latin typeface="Aptos"/>
                <a:ea typeface="Aptos"/>
                <a:cs typeface="Aptos"/>
              </a:defRPr>
            </a:pPr>
            <a:r>
              <a:rPr sz="1275" b="1">
                <a:solidFill>
                  <a:srgbClr val="263B45"/>
                </a:solidFill>
                <a:latin typeface="Aptos"/>
                <a:ea typeface="Aptos"/>
                <a:cs typeface="Aptos"/>
              </a:rPr>
              <a:t>Déploiement</a:t>
            </a:r>
          </a:p>
        </p:txBody>
      </p:sp>
      <p:sp>
        <p:nvSpPr>
          <p:cNvPr id="15" name="Rectangle 14">
            <a:extLst>
              <a:ext uri="{FF2B5EF4-FFF2-40B4-BE49-F238E27FC236}">
                <a16:creationId xmlns:a16="http://schemas.microsoft.com/office/drawing/2014/main" id="{033C6AC3-8FBD-45E3-B75E-ED8439B8669B}"/>
              </a:ext>
            </a:extLst>
          </p:cNvPr>
          <p:cNvSpPr>
            <a:spLocks noGrp="1"/>
          </p:cNvSpPr>
          <p:nvPr/>
        </p:nvSpPr>
        <p:spPr>
          <a:xfrm>
            <a:off x="2971800" y="3933825"/>
            <a:ext cx="36004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63" b="0">
                <a:solidFill>
                  <a:srgbClr val="2E3338"/>
                </a:solidFill>
                <a:latin typeface="Aptos"/>
                <a:ea typeface="Aptos"/>
                <a:cs typeface="Aptos"/>
              </a:defRPr>
            </a:pPr>
            <a:r>
              <a:rPr sz="1163" b="0">
                <a:solidFill>
                  <a:srgbClr val="2E3338"/>
                </a:solidFill>
                <a:latin typeface="Aptos"/>
                <a:ea typeface="Aptos"/>
                <a:cs typeface="Aptos"/>
              </a:rPr>
              <a:t>Déneigement piéton des entrées, trottoirs adjacents et points d'accès.</a:t>
            </a:r>
          </a:p>
        </p:txBody>
      </p:sp>
      <p:sp>
        <p:nvSpPr>
          <p:cNvPr id="16" name="Rectangle 15">
            <a:extLst>
              <a:ext uri="{FF2B5EF4-FFF2-40B4-BE49-F238E27FC236}">
                <a16:creationId xmlns:a16="http://schemas.microsoft.com/office/drawing/2014/main" id="{AFFF7887-3010-4C4C-A631-3F53D043AE7D}"/>
              </a:ext>
            </a:extLst>
          </p:cNvPr>
          <p:cNvSpPr>
            <a:spLocks noGrp="1"/>
          </p:cNvSpPr>
          <p:nvPr/>
        </p:nvSpPr>
        <p:spPr>
          <a:xfrm>
            <a:off x="685800" y="4514850"/>
            <a:ext cx="6134100" cy="514350"/>
          </a:xfrm>
          <a:prstGeom prst="rect">
            <a:avLst/>
          </a:prstGeom>
          <a:solidFill>
            <a:srgbClr val="FFFFFF"/>
          </a:solidFill>
          <a:ln w="9525">
            <a:solidFill>
              <a:srgbClr val="CAD5D9"/>
            </a:solidFill>
            <a:prstDash val="solid"/>
          </a:ln>
        </p:spPr>
      </p:sp>
      <p:pic>
        <p:nvPicPr>
          <p:cNvPr id="17" name="Graphic 16"/>
          <p:cNvPicPr>
            <a:picLocks noChangeAspect="1"/>
          </p:cNvPicPr>
          <p:nvPr/>
        </p:nvPicPr>
        <p:blipFill>
          <a:blip r:embed="rId8">
            <a:extLst>
              <a:ext uri="{96DAC541-7B7A-43D3-8B79-37D633B846F1}">
                <asvg:svgBlip xmlns:asvg="http://schemas.microsoft.com/office/drawing/2016/SVG/main" r:embed="rId9"/>
              </a:ext>
            </a:extLst>
          </a:blip>
          <a:stretch/>
        </p:blipFill>
        <p:spPr>
          <a:xfrm>
            <a:off x="876300" y="4638675"/>
            <a:ext cx="266700" cy="266700"/>
          </a:xfrm>
          <a:prstGeom prst="rect">
            <a:avLst/>
          </a:prstGeom>
        </p:spPr>
      </p:pic>
      <p:sp>
        <p:nvSpPr>
          <p:cNvPr id="18" name="Rectangle 17">
            <a:extLst>
              <a:ext uri="{FF2B5EF4-FFF2-40B4-BE49-F238E27FC236}">
                <a16:creationId xmlns:a16="http://schemas.microsoft.com/office/drawing/2014/main" id="{E591C0B4-998E-456A-A567-E142F292E417}"/>
              </a:ext>
            </a:extLst>
          </p:cNvPr>
          <p:cNvSpPr>
            <a:spLocks noGrp="1"/>
          </p:cNvSpPr>
          <p:nvPr/>
        </p:nvSpPr>
        <p:spPr>
          <a:xfrm>
            <a:off x="1352550" y="4629150"/>
            <a:ext cx="16002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263B45"/>
                </a:solidFill>
                <a:latin typeface="Aptos"/>
                <a:ea typeface="Aptos"/>
                <a:cs typeface="Aptos"/>
              </a:defRPr>
            </a:pPr>
            <a:r>
              <a:rPr sz="1275" b="1">
                <a:solidFill>
                  <a:srgbClr val="263B45"/>
                </a:solidFill>
                <a:latin typeface="Aptos"/>
                <a:ea typeface="Aptos"/>
                <a:cs typeface="Aptos"/>
              </a:rPr>
              <a:t>Sécurisation</a:t>
            </a:r>
          </a:p>
        </p:txBody>
      </p:sp>
      <p:sp>
        <p:nvSpPr>
          <p:cNvPr id="19" name="Rectangle 18">
            <a:extLst>
              <a:ext uri="{FF2B5EF4-FFF2-40B4-BE49-F238E27FC236}">
                <a16:creationId xmlns:a16="http://schemas.microsoft.com/office/drawing/2014/main" id="{896C5299-4A94-4C65-9F55-DCDE0EF8D1B3}"/>
              </a:ext>
            </a:extLst>
          </p:cNvPr>
          <p:cNvSpPr>
            <a:spLocks noGrp="1"/>
          </p:cNvSpPr>
          <p:nvPr/>
        </p:nvSpPr>
        <p:spPr>
          <a:xfrm>
            <a:off x="2971800" y="4638675"/>
            <a:ext cx="36004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63" b="0">
                <a:solidFill>
                  <a:srgbClr val="2E3338"/>
                </a:solidFill>
                <a:latin typeface="Aptos"/>
                <a:ea typeface="Aptos"/>
                <a:cs typeface="Aptos"/>
              </a:defRPr>
            </a:pPr>
            <a:r>
              <a:rPr sz="1163" b="0">
                <a:solidFill>
                  <a:srgbClr val="2E3338"/>
                </a:solidFill>
                <a:latin typeface="Aptos"/>
                <a:ea typeface="Aptos"/>
                <a:cs typeface="Aptos"/>
              </a:rPr>
              <a:t>Abrasifs ou produits de déglaçage pour supporter la sécurité.</a:t>
            </a:r>
          </a:p>
        </p:txBody>
      </p:sp>
      <p:sp>
        <p:nvSpPr>
          <p:cNvPr id="20" name="Rectangle 19">
            <a:extLst>
              <a:ext uri="{FF2B5EF4-FFF2-40B4-BE49-F238E27FC236}">
                <a16:creationId xmlns:a16="http://schemas.microsoft.com/office/drawing/2014/main" id="{8CA414C4-2E0A-4504-BFE3-B9F45F116816}"/>
              </a:ext>
            </a:extLst>
          </p:cNvPr>
          <p:cNvSpPr>
            <a:spLocks noGrp="1"/>
          </p:cNvSpPr>
          <p:nvPr/>
        </p:nvSpPr>
        <p:spPr>
          <a:xfrm>
            <a:off x="685800" y="5219700"/>
            <a:ext cx="6134100" cy="514350"/>
          </a:xfrm>
          <a:prstGeom prst="rect">
            <a:avLst/>
          </a:prstGeom>
          <a:solidFill>
            <a:srgbClr val="FFFFFF"/>
          </a:solidFill>
          <a:ln w="9525">
            <a:solidFill>
              <a:srgbClr val="CAD5D9"/>
            </a:solidFill>
            <a:prstDash val="solid"/>
          </a:ln>
        </p:spPr>
      </p:sp>
      <p:pic>
        <p:nvPicPr>
          <p:cNvPr id="21" name="Graphic 20"/>
          <p:cNvPicPr>
            <a:picLocks noChangeAspect="1"/>
          </p:cNvPicPr>
          <p:nvPr/>
        </p:nvPicPr>
        <p:blipFill>
          <a:blip r:embed="rId10">
            <a:extLst>
              <a:ext uri="{96DAC541-7B7A-43D3-8B79-37D633B846F1}">
                <asvg:svgBlip xmlns:asvg="http://schemas.microsoft.com/office/drawing/2016/SVG/main" r:embed="rId11"/>
              </a:ext>
            </a:extLst>
          </a:blip>
          <a:stretch/>
        </p:blipFill>
        <p:spPr>
          <a:xfrm>
            <a:off x="876300" y="5343525"/>
            <a:ext cx="266700" cy="266700"/>
          </a:xfrm>
          <a:prstGeom prst="rect">
            <a:avLst/>
          </a:prstGeom>
        </p:spPr>
      </p:pic>
      <p:sp>
        <p:nvSpPr>
          <p:cNvPr id="22" name="Rectangle 21">
            <a:extLst>
              <a:ext uri="{FF2B5EF4-FFF2-40B4-BE49-F238E27FC236}">
                <a16:creationId xmlns:a16="http://schemas.microsoft.com/office/drawing/2014/main" id="{1D629D1B-AF6E-4B83-9340-E3037BFA76CE}"/>
              </a:ext>
            </a:extLst>
          </p:cNvPr>
          <p:cNvSpPr>
            <a:spLocks noGrp="1"/>
          </p:cNvSpPr>
          <p:nvPr/>
        </p:nvSpPr>
        <p:spPr>
          <a:xfrm>
            <a:off x="1352550" y="5334000"/>
            <a:ext cx="16002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275" b="1">
                <a:solidFill>
                  <a:srgbClr val="263B45"/>
                </a:solidFill>
                <a:latin typeface="Aptos"/>
                <a:ea typeface="Aptos"/>
                <a:cs typeface="Aptos"/>
              </a:defRPr>
            </a:pPr>
            <a:r>
              <a:rPr sz="1275" b="1">
                <a:solidFill>
                  <a:srgbClr val="263B45"/>
                </a:solidFill>
                <a:latin typeface="Aptos"/>
                <a:ea typeface="Aptos"/>
                <a:cs typeface="Aptos"/>
              </a:rPr>
              <a:t>Remise</a:t>
            </a:r>
          </a:p>
        </p:txBody>
      </p:sp>
      <p:sp>
        <p:nvSpPr>
          <p:cNvPr id="23" name="Rectangle 22">
            <a:extLst>
              <a:ext uri="{FF2B5EF4-FFF2-40B4-BE49-F238E27FC236}">
                <a16:creationId xmlns:a16="http://schemas.microsoft.com/office/drawing/2014/main" id="{4BF95A82-D0D4-4BEB-97CE-3CD8FFD619A0}"/>
              </a:ext>
            </a:extLst>
          </p:cNvPr>
          <p:cNvSpPr>
            <a:spLocks noGrp="1"/>
          </p:cNvSpPr>
          <p:nvPr/>
        </p:nvSpPr>
        <p:spPr>
          <a:xfrm>
            <a:off x="2971800" y="5343525"/>
            <a:ext cx="360045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1163" b="0">
                <a:solidFill>
                  <a:srgbClr val="2E3338"/>
                </a:solidFill>
                <a:latin typeface="Aptos"/>
                <a:ea typeface="Aptos"/>
                <a:cs typeface="Aptos"/>
              </a:defRPr>
            </a:pPr>
            <a:r>
              <a:rPr sz="1163" b="0">
                <a:solidFill>
                  <a:srgbClr val="2E3338"/>
                </a:solidFill>
                <a:latin typeface="Aptos"/>
                <a:ea typeface="Aptos"/>
                <a:cs typeface="Aptos"/>
              </a:rPr>
              <a:t>Nettoyage des traces de sel, slush et poussière extérieure dans les zones visibles.</a:t>
            </a:r>
          </a:p>
        </p:txBody>
      </p:sp>
      <p:sp>
        <p:nvSpPr>
          <p:cNvPr id="24" name="Rectangle 23">
            <a:extLst>
              <a:ext uri="{FF2B5EF4-FFF2-40B4-BE49-F238E27FC236}">
                <a16:creationId xmlns:a16="http://schemas.microsoft.com/office/drawing/2014/main" id="{AA031C65-1535-4589-AB37-DB32157511C8}"/>
              </a:ext>
            </a:extLst>
          </p:cNvPr>
          <p:cNvSpPr>
            <a:spLocks noGrp="1"/>
          </p:cNvSpPr>
          <p:nvPr/>
        </p:nvSpPr>
        <p:spPr>
          <a:xfrm>
            <a:off x="609600" y="6419850"/>
            <a:ext cx="9334500" cy="9525"/>
          </a:xfrm>
          <a:prstGeom prst="rect">
            <a:avLst/>
          </a:prstGeom>
          <a:solidFill>
            <a:srgbClr val="D8D1C7"/>
          </a:solidFill>
          <a:ln w="0">
            <a:solidFill>
              <a:srgbClr val="000000">
                <a:alpha val="0"/>
              </a:srgbClr>
            </a:solidFill>
            <a:prstDash val="solid"/>
          </a:ln>
        </p:spPr>
      </p:sp>
      <p:sp>
        <p:nvSpPr>
          <p:cNvPr id="25" name="Rectangle 24">
            <a:extLst>
              <a:ext uri="{FF2B5EF4-FFF2-40B4-BE49-F238E27FC236}">
                <a16:creationId xmlns:a16="http://schemas.microsoft.com/office/drawing/2014/main" id="{87C58E6E-A44B-4C07-BB05-20B3C9A2FA86}"/>
              </a:ext>
            </a:extLst>
          </p:cNvPr>
          <p:cNvSpPr>
            <a:spLocks noGrp="1"/>
          </p:cNvSpPr>
          <p:nvPr/>
        </p:nvSpPr>
        <p:spPr>
          <a:xfrm>
            <a:off x="609600" y="6524625"/>
            <a:ext cx="6858000" cy="152400"/>
          </a:xfrm>
          <a:prstGeom prst="rect">
            <a:avLst/>
          </a:prstGeom>
          <a:solidFill>
            <a:srgbClr val="000000">
              <a:alpha val="0"/>
            </a:srgbClr>
          </a:solidFill>
          <a:ln w="0">
            <a:solidFill>
              <a:srgbClr val="000000">
                <a:alpha val="0"/>
              </a:srgbClr>
            </a:solidFill>
            <a:prstDash val="solid"/>
          </a:ln>
        </p:spPr>
        <p:txBody>
          <a:bodyPr lIns="0" tIns="0" rIns="0" bIns="0" anchor="t"/>
          <a:lstStyle/>
          <a:p>
            <a:pPr algn="l">
              <a:defRPr sz="713" b="0">
                <a:solidFill>
                  <a:srgbClr val="6E7478"/>
                </a:solidFill>
                <a:latin typeface="Aptos"/>
                <a:ea typeface="Aptos"/>
                <a:cs typeface="Aptos"/>
              </a:defRPr>
            </a:pPr>
            <a:r>
              <a:rPr sz="713" b="0">
                <a:solidFill>
                  <a:srgbClr val="6E7478"/>
                </a:solidFill>
                <a:latin typeface="Aptos"/>
                <a:ea typeface="Aptos"/>
                <a:cs typeface="Aptos"/>
              </a:rPr>
              <a:t>Source: contrat type Nickel &amp; Krome, Pedestrian Access Snow Removal</a:t>
            </a:r>
          </a:p>
        </p:txBody>
      </p:sp>
      <p:sp>
        <p:nvSpPr>
          <p:cNvPr id="26" name="Rectangle 25">
            <a:extLst>
              <a:ext uri="{FF2B5EF4-FFF2-40B4-BE49-F238E27FC236}">
                <a16:creationId xmlns:a16="http://schemas.microsoft.com/office/drawing/2014/main" id="{F6A88BC8-30D1-47BD-B401-6A5E4BC6B0F3}"/>
              </a:ext>
            </a:extLst>
          </p:cNvPr>
          <p:cNvSpPr>
            <a:spLocks noGrp="1"/>
          </p:cNvSpPr>
          <p:nvPr/>
        </p:nvSpPr>
        <p:spPr>
          <a:xfrm>
            <a:off x="11239500" y="6496050"/>
            <a:ext cx="381000" cy="171450"/>
          </a:xfrm>
          <a:prstGeom prst="rect">
            <a:avLst/>
          </a:prstGeom>
          <a:solidFill>
            <a:srgbClr val="000000">
              <a:alpha val="0"/>
            </a:srgbClr>
          </a:solidFill>
          <a:ln w="0">
            <a:solidFill>
              <a:srgbClr val="000000">
                <a:alpha val="0"/>
              </a:srgbClr>
            </a:solidFill>
            <a:prstDash val="solid"/>
          </a:ln>
        </p:spPr>
        <p:txBody>
          <a:bodyPr lIns="0" tIns="0" rIns="0" bIns="0" anchor="t"/>
          <a:lstStyle/>
          <a:p>
            <a:pPr algn="r">
              <a:defRPr sz="788" b="1">
                <a:solidFill>
                  <a:srgbClr val="6E7478"/>
                </a:solidFill>
                <a:latin typeface="Aptos"/>
                <a:ea typeface="Aptos"/>
                <a:cs typeface="Aptos"/>
              </a:defRPr>
            </a:pPr>
            <a:r>
              <a:rPr sz="788" b="1">
                <a:solidFill>
                  <a:srgbClr val="6E7478"/>
                </a:solidFill>
                <a:latin typeface="Aptos"/>
                <a:ea typeface="Aptos"/>
                <a:cs typeface="Aptos"/>
              </a:rPr>
              <a:t>09</a:t>
            </a:r>
          </a:p>
        </p:txBody>
      </p:sp>
    </p:spTree>
    <p:extLst>
      <p:ext uri="{BB962C8B-B14F-4D97-AF65-F5344CB8AC3E}">
        <p14:creationId xmlns:p14="http://schemas.microsoft.com/office/powerpoint/2010/main" val="1075024179"/>
      </p:ext>
    </p:extLst>
  </p:cSld>
  <p:clrMapOvr>
    <a:masterClrMapping/>
  </p:clrMapOvr>
</p:sld>
</file>

<file path=ppt/theme/theme1.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1311</Words>
  <Application>Microsoft Office PowerPoint</Application>
  <DocSecurity>0</DocSecurity>
  <PresentationFormat>Widescreen</PresentationFormat>
  <Paragraphs>168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Calibri</vt:lpstr>
      <vt:lpstr>ChatGPT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Walnut Exporter</dc:creator>
  <cp:lastModifiedBy>Karim A</cp:lastModifiedBy>
  <cp:revision>4</cp:revision>
  <dcterms:created xsi:type="dcterms:W3CDTF">2026-06-05T12:55:48Z</dcterms:created>
  <dcterms:modified xsi:type="dcterms:W3CDTF">2026-06-05T18:06:22Z</dcterms:modified>
</cp:coreProperties>
</file>